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76" r:id="rId2"/>
    <p:sldMasterId id="2147483710" r:id="rId3"/>
  </p:sldMasterIdLst>
  <p:notesMasterIdLst>
    <p:notesMasterId r:id="rId26"/>
  </p:notesMasterIdLst>
  <p:sldIdLst>
    <p:sldId id="398" r:id="rId4"/>
    <p:sldId id="2147483619" r:id="rId5"/>
    <p:sldId id="2147483618" r:id="rId6"/>
    <p:sldId id="2147483644" r:id="rId7"/>
    <p:sldId id="2147483642" r:id="rId8"/>
    <p:sldId id="2147483638" r:id="rId9"/>
    <p:sldId id="2147483635" r:id="rId10"/>
    <p:sldId id="2147483627" r:id="rId11"/>
    <p:sldId id="2147483628" r:id="rId12"/>
    <p:sldId id="2147483624" r:id="rId13"/>
    <p:sldId id="2147483630" r:id="rId14"/>
    <p:sldId id="2147483623" r:id="rId15"/>
    <p:sldId id="2147483636" r:id="rId16"/>
    <p:sldId id="2147483629" r:id="rId17"/>
    <p:sldId id="2147483626" r:id="rId18"/>
    <p:sldId id="2147483637" r:id="rId19"/>
    <p:sldId id="2147483632" r:id="rId20"/>
    <p:sldId id="2147483640" r:id="rId21"/>
    <p:sldId id="2147483625" r:id="rId22"/>
    <p:sldId id="2147483631" r:id="rId23"/>
    <p:sldId id="2147483639" r:id="rId24"/>
    <p:sldId id="2147483617" r:id="rId25"/>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0F72BE-C581-4FC7-8C19-88FE9B4DD2B4}">
          <p14:sldIdLst>
            <p14:sldId id="398"/>
            <p14:sldId id="2147483619"/>
            <p14:sldId id="2147483618"/>
            <p14:sldId id="2147483644"/>
            <p14:sldId id="2147483642"/>
            <p14:sldId id="2147483638"/>
            <p14:sldId id="2147483635"/>
            <p14:sldId id="2147483627"/>
            <p14:sldId id="2147483628"/>
            <p14:sldId id="2147483624"/>
            <p14:sldId id="2147483630"/>
            <p14:sldId id="2147483623"/>
            <p14:sldId id="2147483636"/>
            <p14:sldId id="2147483629"/>
            <p14:sldId id="2147483626"/>
            <p14:sldId id="2147483637"/>
            <p14:sldId id="2147483632"/>
            <p14:sldId id="2147483640"/>
            <p14:sldId id="2147483625"/>
            <p14:sldId id="2147483631"/>
            <p14:sldId id="2147483639"/>
            <p14:sldId id="21474836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32"/>
    <a:srgbClr val="363547"/>
    <a:srgbClr val="FFFFFF"/>
    <a:srgbClr val="1F1E32"/>
    <a:srgbClr val="AAB3FA"/>
    <a:srgbClr val="3D8AFF"/>
    <a:srgbClr val="C1BCF3"/>
    <a:srgbClr val="1E0756"/>
    <a:srgbClr val="0657B2"/>
    <a:srgbClr val="EEE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26868-1B0C-4487-83F1-8E8F210F2D2E}" v="16" dt="2025-11-11T06:57:25.553"/>
    <p1510:client id="{4EAC3A80-320F-40E3-B129-86C3D2B8E536}" v="814" dt="2025-11-11T15:55:34.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579" autoAdjust="0"/>
  </p:normalViewPr>
  <p:slideViewPr>
    <p:cSldViewPr snapToGrid="0">
      <p:cViewPr varScale="1">
        <p:scale>
          <a:sx n="33" d="100"/>
          <a:sy n="33" d="100"/>
        </p:scale>
        <p:origin x="23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Hello everyone! I'm Daniel Roth, Product Manager for ASP.NET Core &amp; Blazor on the .NET team. I'm excited to show you how you can build better web apps with Blazor in .NET 10.</a:t>
            </a:r>
          </a:p>
          <a:p>
            <a:endParaRPr lang="en-US" dirty="0"/>
          </a:p>
        </p:txBody>
      </p:sp>
    </p:spTree>
    <p:extLst>
      <p:ext uri="{BB962C8B-B14F-4D97-AF65-F5344CB8AC3E}">
        <p14:creationId xmlns:p14="http://schemas.microsoft.com/office/powerpoint/2010/main" val="899920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Next let's look at app observability &amp; diagnostics.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.NET 10, we’ve made it easier for you to monitor and diagnose issues in your ASP.NET Core &amp; Blazor apps.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now have lots of Blazor specific metrics, like metrics for page navigations, UI events, active circuits, and more.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We’ve improved tracing for Blazor Server apps, so you can see the activities associated with specific pages and events.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also added new diagnostic tools for Blazor WebAssembly apps so you can collect performance profiles, memory dumps, and runtime metrics.</a:t>
            </a:r>
          </a:p>
          <a:p>
            <a:endParaRPr lang="en-US" dirty="0"/>
          </a:p>
        </p:txBody>
      </p:sp>
    </p:spTree>
    <p:extLst>
      <p:ext uri="{BB962C8B-B14F-4D97-AF65-F5344CB8AC3E}">
        <p14:creationId xmlns:p14="http://schemas.microsoft.com/office/powerpoint/2010/main" val="305726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44241-ADD2-A86B-08DC-DE4C0FFC3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F3967-6805-2613-E375-52D7C2D0DA1C}"/>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F72D5282-4B48-3180-589C-6FD4F2AE720A}"/>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An easy way to see metrics and traces during development is to use the .NET Aspire.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add .NET Aspire to our Blazor app using Visual Studio. Just right-click and select Add .NET Aspire Orchestrator Support. This will setup Aspire for local development and configure our app so Aspire show us all sorts of useful information from 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Aspire developer dashboard, let's browser to our app and generate some traffic.</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Navigate to the Counter page and click the counter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metrics tab of the Aspire dashboard, we can see a bunch of new Blazor specific metrics:</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aspnetcore.components.navigation</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Tracks the total number of navigations to a given route or component. Notice that there are filters for each route, so you can see how many times a given page is visited.</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aspnetcore.components.event_handler</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Measures the duration of UI events. This is a histogram metric. Notice again the filters for event types and specific event handlers</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aspnetcore.components.circuit.active</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Tracks the number of active circuits in the Blazor Server app. A circuit represents a user session in a Blazor Server app.</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Create another tab and show the count go up</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Blazor tracing</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We've also adding improved tracing for Blazor Server apps.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Tracing helps us understand the chain of </a:t>
            </a:r>
            <a:r>
              <a:rPr lang="en-US" sz="1200" b="0" kern="1200" dirty="0" err="1">
                <a:solidFill>
                  <a:schemeClr val="tx1"/>
                </a:solidFill>
                <a:effectLst/>
                <a:latin typeface="+mn-lt"/>
                <a:ea typeface="+mn-ea"/>
                <a:cs typeface="+mn-cs"/>
              </a:rPr>
              <a:t>activites</a:t>
            </a:r>
            <a:r>
              <a:rPr lang="en-US" sz="1200" b="0" kern="1200" dirty="0">
                <a:solidFill>
                  <a:schemeClr val="tx1"/>
                </a:solidFill>
                <a:effectLst/>
                <a:latin typeface="+mn-lt"/>
                <a:ea typeface="+mn-ea"/>
                <a:cs typeface="+mn-cs"/>
              </a:rPr>
              <a:t> that happen as part of a particular event.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Go to the traces tab in the dashboard</a:t>
            </a:r>
          </a:p>
          <a:p>
            <a:r>
              <a:rPr lang="en-US" sz="1200" b="0" kern="1200" dirty="0">
                <a:solidFill>
                  <a:schemeClr val="tx1"/>
                </a:solidFill>
                <a:effectLst/>
                <a:latin typeface="+mn-lt"/>
                <a:ea typeface="+mn-ea"/>
                <a:cs typeface="+mn-cs"/>
              </a:rPr>
              <a:t>- Filter to the Blazor related traces</a:t>
            </a:r>
          </a:p>
          <a:p>
            <a:r>
              <a:rPr lang="en-US" sz="1200" b="0" kern="1200" dirty="0">
                <a:solidFill>
                  <a:schemeClr val="tx1"/>
                </a:solidFill>
                <a:effectLst/>
                <a:latin typeface="+mn-lt"/>
                <a:ea typeface="+mn-ea"/>
                <a:cs typeface="+mn-cs"/>
              </a:rPr>
              <a:t>- Show that the traces are linked to the circuit and the HTTP request once the connection is closed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 Demo: WebAssembly Diagnostics</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What about Blazor WebAssembly? We don't yet have way yet to push diagnostic information from Blazor WebAssembly apps to the .NET Aspire dashboard. That's something we're working on. But we do have some new diagnostic tools for Blazor WebAssembly apps.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Note that you'll need the </a:t>
            </a:r>
            <a:r>
              <a:rPr lang="en-US" sz="1200" b="0" kern="1200" dirty="0" err="1">
                <a:solidFill>
                  <a:schemeClr val="tx1"/>
                </a:solidFill>
                <a:effectLst/>
                <a:latin typeface="+mn-lt"/>
                <a:ea typeface="+mn-ea"/>
                <a:cs typeface="+mn-cs"/>
              </a:rPr>
              <a:t>wasm</a:t>
            </a:r>
            <a:r>
              <a:rPr lang="en-US" sz="1200" b="0" kern="1200" dirty="0">
                <a:solidFill>
                  <a:schemeClr val="tx1"/>
                </a:solidFill>
                <a:effectLst/>
                <a:latin typeface="+mn-lt"/>
                <a:ea typeface="+mn-ea"/>
                <a:cs typeface="+mn-cs"/>
              </a:rPr>
              <a:t>-tools workload for these demos</a:t>
            </a:r>
          </a:p>
          <a:p>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BlazorBrowserProfiling</a:t>
            </a:r>
            <a:r>
              <a:rPr lang="en-US" sz="1200" b="0" kern="1200" dirty="0">
                <a:solidFill>
                  <a:schemeClr val="tx1"/>
                </a:solidFill>
                <a:effectLst/>
                <a:latin typeface="+mn-lt"/>
                <a:ea typeface="+mn-ea"/>
                <a:cs typeface="+mn-cs"/>
              </a:rPr>
              <a:t> and run it</a:t>
            </a:r>
          </a:p>
          <a:p>
            <a:r>
              <a:rPr lang="en-US" sz="1200" b="0" kern="1200" dirty="0">
                <a:solidFill>
                  <a:schemeClr val="tx1"/>
                </a:solidFill>
                <a:effectLst/>
                <a:latin typeface="+mn-lt"/>
                <a:ea typeface="+mn-ea"/>
                <a:cs typeface="+mn-cs"/>
              </a:rPr>
              <a:t>- Browse to Counter and click it a few times</a:t>
            </a:r>
          </a:p>
          <a:p>
            <a:r>
              <a:rPr lang="en-US" sz="1200" b="0" kern="1200" dirty="0">
                <a:solidFill>
                  <a:schemeClr val="tx1"/>
                </a:solidFill>
                <a:effectLst/>
                <a:latin typeface="+mn-lt"/>
                <a:ea typeface="+mn-ea"/>
                <a:cs typeface="+mn-cs"/>
              </a:rPr>
              <a:t>- Open the browser dev tools and start recording perf data</a:t>
            </a:r>
          </a:p>
          <a:p>
            <a:r>
              <a:rPr lang="en-US" sz="1200" b="0" kern="1200" dirty="0">
                <a:solidFill>
                  <a:schemeClr val="tx1"/>
                </a:solidFill>
                <a:effectLst/>
                <a:latin typeface="+mn-lt"/>
                <a:ea typeface="+mn-ea"/>
                <a:cs typeface="+mn-cs"/>
              </a:rPr>
              <a:t>- Click on the Counter a bunch and then stop the recording</a:t>
            </a:r>
          </a:p>
          <a:p>
            <a:r>
              <a:rPr lang="en-US" sz="1200" b="0" kern="1200" dirty="0">
                <a:solidFill>
                  <a:schemeClr val="tx1"/>
                </a:solidFill>
                <a:effectLst/>
                <a:latin typeface="+mn-lt"/>
                <a:ea typeface="+mn-ea"/>
                <a:cs typeface="+mn-cs"/>
              </a:rPr>
              <a:t>- View the Timings tab data</a:t>
            </a:r>
          </a:p>
          <a:p>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BlazorDiagnostics</a:t>
            </a:r>
            <a:r>
              <a:rPr lang="en-US" sz="1200" b="0" kern="1200" dirty="0">
                <a:solidFill>
                  <a:schemeClr val="tx1"/>
                </a:solidFill>
                <a:effectLst/>
                <a:latin typeface="+mn-lt"/>
                <a:ea typeface="+mn-ea"/>
                <a:cs typeface="+mn-cs"/>
              </a:rPr>
              <a:t> and run it</a:t>
            </a:r>
          </a:p>
          <a:p>
            <a:r>
              <a:rPr lang="en-US" sz="1200" b="0" kern="1200" dirty="0">
                <a:solidFill>
                  <a:schemeClr val="tx1"/>
                </a:solidFill>
                <a:effectLst/>
                <a:latin typeface="+mn-lt"/>
                <a:ea typeface="+mn-ea"/>
                <a:cs typeface="+mn-cs"/>
              </a:rPr>
              <a:t>- Browse to Counter and click it a few times</a:t>
            </a:r>
          </a:p>
          <a:p>
            <a:r>
              <a:rPr lang="en-US" sz="1200" b="0" kern="1200" dirty="0">
                <a:solidFill>
                  <a:schemeClr val="tx1"/>
                </a:solidFill>
                <a:effectLst/>
                <a:latin typeface="+mn-lt"/>
                <a:ea typeface="+mn-ea"/>
                <a:cs typeface="+mn-cs"/>
              </a:rPr>
              <a:t>- Open the browser dev console and collect diagnostic data: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javascript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globalThis.getDotnetRuntime</a:t>
            </a:r>
            <a:r>
              <a:rPr lang="en-US" sz="1200" b="0" kern="1200" dirty="0">
                <a:solidFill>
                  <a:schemeClr val="tx1"/>
                </a:solidFill>
                <a:effectLst/>
                <a:latin typeface="+mn-lt"/>
                <a:ea typeface="+mn-ea"/>
                <a:cs typeface="+mn-cs"/>
              </a:rPr>
              <a:t>(0).</a:t>
            </a:r>
            <a:r>
              <a:rPr lang="en-US" sz="1200" b="0" kern="1200" dirty="0" err="1">
                <a:solidFill>
                  <a:schemeClr val="tx1"/>
                </a:solidFill>
                <a:effectLst/>
                <a:latin typeface="+mn-lt"/>
                <a:ea typeface="+mn-ea"/>
                <a:cs typeface="+mn-cs"/>
              </a:rPr>
              <a:t>collectCpuSamples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durationSeconds</a:t>
            </a:r>
            <a:r>
              <a:rPr lang="en-US" sz="1200" b="0" kern="1200" dirty="0">
                <a:solidFill>
                  <a:schemeClr val="tx1"/>
                </a:solidFill>
                <a:effectLst/>
                <a:latin typeface="+mn-lt"/>
                <a:ea typeface="+mn-ea"/>
                <a:cs typeface="+mn-cs"/>
              </a:rPr>
              <a:t>: 5});</a:t>
            </a:r>
          </a:p>
          <a:p>
            <a:r>
              <a:rPr lang="en-US" sz="1200" b="0" kern="1200" dirty="0" err="1">
                <a:solidFill>
                  <a:schemeClr val="tx1"/>
                </a:solidFill>
                <a:effectLst/>
                <a:latin typeface="+mn-lt"/>
                <a:ea typeface="+mn-ea"/>
                <a:cs typeface="+mn-cs"/>
              </a:rPr>
              <a:t>globalThis.getDotnetRuntime</a:t>
            </a:r>
            <a:r>
              <a:rPr lang="en-US" sz="1200" b="0" kern="1200" dirty="0">
                <a:solidFill>
                  <a:schemeClr val="tx1"/>
                </a:solidFill>
                <a:effectLst/>
                <a:latin typeface="+mn-lt"/>
                <a:ea typeface="+mn-ea"/>
                <a:cs typeface="+mn-cs"/>
              </a:rPr>
              <a:t>(0).</a:t>
            </a:r>
            <a:r>
              <a:rPr lang="en-US" sz="1200" b="0" kern="1200" dirty="0" err="1">
                <a:solidFill>
                  <a:schemeClr val="tx1"/>
                </a:solidFill>
                <a:effectLst/>
                <a:latin typeface="+mn-lt"/>
                <a:ea typeface="+mn-ea"/>
                <a:cs typeface="+mn-cs"/>
              </a:rPr>
              <a:t>collectMetrics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durationSeconds</a:t>
            </a:r>
            <a:r>
              <a:rPr lang="en-US" sz="1200" b="0" kern="1200" dirty="0">
                <a:solidFill>
                  <a:schemeClr val="tx1"/>
                </a:solidFill>
                <a:effectLst/>
                <a:latin typeface="+mn-lt"/>
                <a:ea typeface="+mn-ea"/>
                <a:cs typeface="+mn-cs"/>
              </a:rPr>
              <a:t>: 5});</a:t>
            </a:r>
          </a:p>
          <a:p>
            <a:r>
              <a:rPr lang="en-US" sz="1200" b="0" kern="1200" dirty="0" err="1">
                <a:solidFill>
                  <a:schemeClr val="tx1"/>
                </a:solidFill>
                <a:effectLst/>
                <a:latin typeface="+mn-lt"/>
                <a:ea typeface="+mn-ea"/>
                <a:cs typeface="+mn-cs"/>
              </a:rPr>
              <a:t>globalThis.getDotnetRuntime</a:t>
            </a:r>
            <a:r>
              <a:rPr lang="en-US" sz="1200" b="0" kern="1200" dirty="0">
                <a:solidFill>
                  <a:schemeClr val="tx1"/>
                </a:solidFill>
                <a:effectLst/>
                <a:latin typeface="+mn-lt"/>
                <a:ea typeface="+mn-ea"/>
                <a:cs typeface="+mn-cs"/>
              </a:rPr>
              <a:t>(0).</a:t>
            </a:r>
            <a:r>
              <a:rPr lang="en-US" sz="1200" b="0" kern="1200" dirty="0" err="1">
                <a:solidFill>
                  <a:schemeClr val="tx1"/>
                </a:solidFill>
                <a:effectLst/>
                <a:latin typeface="+mn-lt"/>
                <a:ea typeface="+mn-ea"/>
                <a:cs typeface="+mn-cs"/>
              </a:rPr>
              <a:t>collectGcDump</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Load the data in VS. Convert the GC dump using `dotnet </a:t>
            </a:r>
            <a:r>
              <a:rPr lang="en-US" sz="1200" b="0" kern="1200" dirty="0" err="1">
                <a:solidFill>
                  <a:schemeClr val="tx1"/>
                </a:solidFill>
                <a:effectLst/>
                <a:latin typeface="+mn-lt"/>
                <a:ea typeface="+mn-ea"/>
                <a:cs typeface="+mn-cs"/>
              </a:rPr>
              <a:t>gcdump</a:t>
            </a:r>
            <a:r>
              <a:rPr lang="en-US" sz="1200" b="0" kern="1200" dirty="0">
                <a:solidFill>
                  <a:schemeClr val="tx1"/>
                </a:solidFill>
                <a:effectLst/>
                <a:latin typeface="+mn-lt"/>
                <a:ea typeface="+mn-ea"/>
                <a:cs typeface="+mn-cs"/>
              </a:rPr>
              <a:t> convert`</a:t>
            </a:r>
          </a:p>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3080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Next up, performance.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 ensure that .NET 10 is the fastest release of Blazor yet, we've made a </a:t>
            </a:r>
            <a:r>
              <a:rPr lang="en-US" sz="1200" b="0" kern="1200" dirty="0" err="1">
                <a:solidFill>
                  <a:schemeClr val="tx1"/>
                </a:solidFill>
                <a:effectLst/>
                <a:latin typeface="+mn-lt"/>
                <a:ea typeface="+mn-ea"/>
                <a:cs typeface="+mn-cs"/>
              </a:rPr>
              <a:t>nubmer</a:t>
            </a:r>
            <a:r>
              <a:rPr lang="en-US" sz="1200" b="0" kern="1200" dirty="0">
                <a:solidFill>
                  <a:schemeClr val="tx1"/>
                </a:solidFill>
                <a:effectLst/>
                <a:latin typeface="+mn-lt"/>
                <a:ea typeface="+mn-ea"/>
                <a:cs typeface="+mn-cs"/>
              </a:rPr>
              <a:t> of optimizations: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The Blazor framework scripts are now provided fingerprinted, </a:t>
            </a:r>
            <a:r>
              <a:rPr lang="en-US" sz="1200" b="0" kern="1200" dirty="0" err="1">
                <a:solidFill>
                  <a:schemeClr val="tx1"/>
                </a:solidFill>
                <a:effectLst/>
                <a:latin typeface="+mn-lt"/>
                <a:ea typeface="+mn-ea"/>
                <a:cs typeface="+mn-cs"/>
              </a:rPr>
              <a:t>precompressed</a:t>
            </a:r>
            <a:r>
              <a:rPr lang="en-US" sz="1200" b="0" kern="1200" dirty="0">
                <a:solidFill>
                  <a:schemeClr val="tx1"/>
                </a:solidFill>
                <a:effectLst/>
                <a:latin typeface="+mn-lt"/>
                <a:ea typeface="+mn-ea"/>
                <a:cs typeface="+mn-cs"/>
              </a:rPr>
              <a:t>, and cached, like other static web assets, so they load faster.</a:t>
            </a:r>
          </a:p>
          <a:p>
            <a:r>
              <a:rPr lang="en-US" sz="1200" b="0" kern="1200" dirty="0">
                <a:solidFill>
                  <a:schemeClr val="tx1"/>
                </a:solidFill>
                <a:effectLst/>
                <a:latin typeface="+mn-lt"/>
                <a:ea typeface="+mn-ea"/>
                <a:cs typeface="+mn-cs"/>
              </a:rPr>
              <a:t>- We also preload the Blazor framework files, so you don't have to wait for a cascade of requests before your app loads.</a:t>
            </a:r>
          </a:p>
          <a:p>
            <a:r>
              <a:rPr lang="en-US" sz="1200" b="0" kern="1200" dirty="0">
                <a:solidFill>
                  <a:schemeClr val="tx1"/>
                </a:solidFill>
                <a:effectLst/>
                <a:latin typeface="+mn-lt"/>
                <a:ea typeface="+mn-ea"/>
                <a:cs typeface="+mn-cs"/>
              </a:rPr>
              <a:t>- And we've improved runtime execution performance.</a:t>
            </a:r>
          </a:p>
          <a:p>
            <a:r>
              <a:rPr lang="en-US" sz="1200" b="0" kern="1200" dirty="0">
                <a:solidFill>
                  <a:schemeClr val="tx1"/>
                </a:solidFill>
                <a:effectLst/>
                <a:latin typeface="+mn-lt"/>
                <a:ea typeface="+mn-ea"/>
                <a:cs typeface="+mn-cs"/>
              </a:rPr>
              <a:t>    - The chart on your left shows the number of .NET microbenchmarks that showed performance improvements or regressions in .NET 10. Green means improvement, red means regression. The bars to the left count tests that showed great amount of improvement or regression. So, lots of improvement in .NET 10!</a:t>
            </a:r>
          </a:p>
          <a:p>
            <a:r>
              <a:rPr lang="en-US" sz="1200" b="0" kern="1200" dirty="0">
                <a:solidFill>
                  <a:schemeClr val="tx1"/>
                </a:solidFill>
                <a:effectLst/>
                <a:latin typeface="+mn-lt"/>
                <a:ea typeface="+mn-ea"/>
                <a:cs typeface="+mn-cs"/>
              </a:rPr>
              <a:t>    - But do these microbenchmark improvements translate to real world performance improvements? Yes! The chart on your right shows our Blazor component rendering benchmark. As you can see .NET 10 is showing 20% faster rendering on WebAssembly compared to .NET 9.</a:t>
            </a:r>
          </a:p>
          <a:p>
            <a:endParaRPr lang="en-US" dirty="0"/>
          </a:p>
        </p:txBody>
      </p:sp>
    </p:spTree>
    <p:extLst>
      <p:ext uri="{BB962C8B-B14F-4D97-AF65-F5344CB8AC3E}">
        <p14:creationId xmlns:p14="http://schemas.microsoft.com/office/powerpoint/2010/main" val="9259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One of the great things about the .NET platform getting faster is that your app gets faster for free simply by upgrading!</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has certainly been true for Microsoft Copilot Studio. Copilot Studio leverages the .NET WebAssembly runtime to run C# code directly in the browser, enabling a consistent experience for AI agent and automation development across their various clients.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When Copilot studio upgraded to the latest .NET 8, they saw significant improvements to be loading time and runtime execution performance. They haven't finished their .NET 10 upgrade yet, but we expect even more performance improvements when they do.</a:t>
            </a:r>
          </a:p>
        </p:txBody>
      </p:sp>
    </p:spTree>
    <p:extLst>
      <p:ext uri="{BB962C8B-B14F-4D97-AF65-F5344CB8AC3E}">
        <p14:creationId xmlns:p14="http://schemas.microsoft.com/office/powerpoint/2010/main" val="319246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3660-A8EE-9E94-A06A-654D60DB4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59B0E-7076-0DEB-381A-E2920BE8284A}"/>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D5236825-9958-E3D7-B701-55500C0585FF}"/>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Let's look at the Blazor WebAssembly startup improvements in .NET 10.</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BlazorWasmStartup</a:t>
            </a:r>
            <a:r>
              <a:rPr lang="en-US" sz="1200" b="0" kern="1200" dirty="0">
                <a:solidFill>
                  <a:schemeClr val="tx1"/>
                </a:solidFill>
                <a:effectLst/>
                <a:latin typeface="+mn-lt"/>
                <a:ea typeface="+mn-ea"/>
                <a:cs typeface="+mn-cs"/>
              </a:rPr>
              <a:t> and run it</a:t>
            </a:r>
          </a:p>
          <a:p>
            <a:r>
              <a:rPr lang="en-US" sz="1200" b="0" kern="1200" dirty="0">
                <a:solidFill>
                  <a:schemeClr val="tx1"/>
                </a:solidFill>
                <a:effectLst/>
                <a:latin typeface="+mn-lt"/>
                <a:ea typeface="+mn-ea"/>
                <a:cs typeface="+mn-cs"/>
              </a:rPr>
              <a:t>- Open the browser dev tools networking tab and browse to /counter</a:t>
            </a:r>
          </a:p>
          <a:p>
            <a:r>
              <a:rPr lang="en-US" sz="1200" b="0" kern="1200" dirty="0">
                <a:solidFill>
                  <a:schemeClr val="tx1"/>
                </a:solidFill>
                <a:effectLst/>
                <a:latin typeface="+mn-lt"/>
                <a:ea typeface="+mn-ea"/>
                <a:cs typeface="+mn-cs"/>
              </a:rPr>
              <a:t>- Show that the Blazor framework files are fingerprinted</a:t>
            </a:r>
          </a:p>
          <a:p>
            <a:r>
              <a:rPr lang="en-US" sz="1200" b="0" kern="1200" dirty="0">
                <a:solidFill>
                  <a:schemeClr val="tx1"/>
                </a:solidFill>
                <a:effectLst/>
                <a:latin typeface="+mn-lt"/>
                <a:ea typeface="+mn-ea"/>
                <a:cs typeface="+mn-cs"/>
              </a:rPr>
              <a:t>- Show that a link tag is generated for </a:t>
            </a:r>
            <a:r>
              <a:rPr lang="en-US" sz="1200" b="0" i="1" kern="1200" dirty="0">
                <a:solidFill>
                  <a:schemeClr val="tx1"/>
                </a:solidFill>
                <a:effectLst/>
                <a:latin typeface="+mn-lt"/>
                <a:ea typeface="+mn-ea"/>
                <a:cs typeface="+mn-cs"/>
              </a:rPr>
              <a:t>*dotnet.js*</a:t>
            </a:r>
            <a:r>
              <a:rPr lang="en-US" sz="1200" b="0" kern="1200" dirty="0">
                <a:solidFill>
                  <a:schemeClr val="tx1"/>
                </a:solidFill>
                <a:effectLst/>
                <a:latin typeface="+mn-lt"/>
                <a:ea typeface="+mn-ea"/>
                <a:cs typeface="+mn-cs"/>
              </a:rPr>
              <a:t> by the new `</a:t>
            </a:r>
            <a:r>
              <a:rPr lang="en-US" sz="1200" b="0" kern="1200" dirty="0" err="1">
                <a:solidFill>
                  <a:schemeClr val="tx1"/>
                </a:solidFill>
                <a:effectLst/>
                <a:latin typeface="+mn-lt"/>
                <a:ea typeface="+mn-ea"/>
                <a:cs typeface="+mn-cs"/>
              </a:rPr>
              <a:t>ResourcePreloader</a:t>
            </a:r>
            <a:r>
              <a:rPr lang="en-US" sz="1200" b="0" kern="1200" dirty="0">
                <a:solidFill>
                  <a:schemeClr val="tx1"/>
                </a:solidFill>
                <a:effectLst/>
                <a:latin typeface="+mn-lt"/>
                <a:ea typeface="+mn-ea"/>
                <a:cs typeface="+mn-cs"/>
              </a:rPr>
              <a:t>` component</a:t>
            </a:r>
          </a:p>
          <a:p>
            <a:r>
              <a:rPr lang="en-US" sz="1200" b="0" kern="1200" dirty="0">
                <a:solidFill>
                  <a:schemeClr val="tx1"/>
                </a:solidFill>
                <a:effectLst/>
                <a:latin typeface="+mn-lt"/>
                <a:ea typeface="+mn-ea"/>
                <a:cs typeface="+mn-cs"/>
              </a:rPr>
              <a:t>- Show that that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blazor.boot.json</a:t>
            </a:r>
            <a:r>
              <a:rPr lang="en-US" sz="1200" b="0" i="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is </a:t>
            </a:r>
            <a:r>
              <a:rPr lang="en-US" sz="1200" b="0" kern="1200" dirty="0" err="1">
                <a:solidFill>
                  <a:schemeClr val="tx1"/>
                </a:solidFill>
                <a:effectLst/>
                <a:latin typeface="+mn-lt"/>
                <a:ea typeface="+mn-ea"/>
                <a:cs typeface="+mn-cs"/>
              </a:rPr>
              <a:t>inlined</a:t>
            </a:r>
            <a:r>
              <a:rPr lang="en-US" sz="1200" b="0" kern="1200" dirty="0">
                <a:solidFill>
                  <a:schemeClr val="tx1"/>
                </a:solidFill>
                <a:effectLst/>
                <a:latin typeface="+mn-lt"/>
                <a:ea typeface="+mn-ea"/>
                <a:cs typeface="+mn-cs"/>
              </a:rPr>
              <a:t> in </a:t>
            </a:r>
            <a:r>
              <a:rPr lang="en-US" sz="1200" b="0" i="1" kern="1200" dirty="0">
                <a:solidFill>
                  <a:schemeClr val="tx1"/>
                </a:solidFill>
                <a:effectLst/>
                <a:latin typeface="+mn-lt"/>
                <a:ea typeface="+mn-ea"/>
                <a:cs typeface="+mn-cs"/>
              </a:rPr>
              <a:t>*dotnet.js*</a:t>
            </a:r>
            <a:r>
              <a:rPr lang="en-US" sz="1200" b="0" kern="1200" dirty="0">
                <a:solidFill>
                  <a:schemeClr val="tx1"/>
                </a:solidFill>
                <a:effectLst/>
                <a:latin typeface="+mn-lt"/>
                <a:ea typeface="+mn-ea"/>
                <a:cs typeface="+mn-cs"/>
              </a:rPr>
              <a:t> so it's content is now fingerprinted and it carries the app environment setting as well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BlazorWasmStandaloneStartup</a:t>
            </a:r>
            <a:r>
              <a:rPr lang="en-US" sz="1200" b="0" kern="1200" dirty="0">
                <a:solidFill>
                  <a:schemeClr val="tx1"/>
                </a:solidFill>
                <a:effectLst/>
                <a:latin typeface="+mn-lt"/>
                <a:ea typeface="+mn-ea"/>
                <a:cs typeface="+mn-cs"/>
              </a:rPr>
              <a:t> and run it</a:t>
            </a:r>
          </a:p>
          <a:p>
            <a:r>
              <a:rPr lang="en-US" sz="1200" b="0" kern="1200" dirty="0">
                <a:solidFill>
                  <a:schemeClr val="tx1"/>
                </a:solidFill>
                <a:effectLst/>
                <a:latin typeface="+mn-lt"/>
                <a:ea typeface="+mn-ea"/>
                <a:cs typeface="+mn-cs"/>
              </a:rPr>
              <a:t>- Show the placeholders in </a:t>
            </a:r>
            <a:r>
              <a:rPr lang="en-US" sz="1200" b="0" i="1" kern="1200" dirty="0">
                <a:solidFill>
                  <a:schemeClr val="tx1"/>
                </a:solidFill>
                <a:effectLst/>
                <a:latin typeface="+mn-lt"/>
                <a:ea typeface="+mn-ea"/>
                <a:cs typeface="+mn-cs"/>
              </a:rPr>
              <a:t>*index.html*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 `&lt;link </a:t>
            </a:r>
            <a:r>
              <a:rPr lang="en-US" sz="1200" b="0" kern="1200" dirty="0" err="1">
                <a:solidFill>
                  <a:schemeClr val="tx1"/>
                </a:solidFill>
                <a:effectLst/>
                <a:latin typeface="+mn-lt"/>
                <a:ea typeface="+mn-ea"/>
                <a:cs typeface="+mn-cs"/>
              </a:rPr>
              <a:t>rel</a:t>
            </a:r>
            <a:r>
              <a:rPr lang="en-US" sz="1200" b="0" kern="1200" dirty="0">
                <a:solidFill>
                  <a:schemeClr val="tx1"/>
                </a:solidFill>
                <a:effectLst/>
                <a:latin typeface="+mn-lt"/>
                <a:ea typeface="+mn-ea"/>
                <a:cs typeface="+mn-cs"/>
              </a:rPr>
              <a:t>="preload" id="</a:t>
            </a:r>
            <a:r>
              <a:rPr lang="en-US" sz="1200" b="0" kern="1200" dirty="0" err="1">
                <a:solidFill>
                  <a:schemeClr val="tx1"/>
                </a:solidFill>
                <a:effectLst/>
                <a:latin typeface="+mn-lt"/>
                <a:ea typeface="+mn-ea"/>
                <a:cs typeface="+mn-cs"/>
              </a:rPr>
              <a:t>webassembly</a:t>
            </a:r>
            <a:r>
              <a:rPr lang="en-US" sz="1200" b="0" kern="1200" dirty="0">
                <a:solidFill>
                  <a:schemeClr val="tx1"/>
                </a:solidFill>
                <a:effectLst/>
                <a:latin typeface="+mn-lt"/>
                <a:ea typeface="+mn-ea"/>
                <a:cs typeface="+mn-cs"/>
              </a:rPr>
              <a:t>" /&gt;`</a:t>
            </a:r>
          </a:p>
          <a:p>
            <a:r>
              <a:rPr lang="en-US" sz="1200" b="0" kern="1200" dirty="0">
                <a:solidFill>
                  <a:schemeClr val="tx1"/>
                </a:solidFill>
                <a:effectLst/>
                <a:latin typeface="+mn-lt"/>
                <a:ea typeface="+mn-ea"/>
                <a:cs typeface="+mn-cs"/>
              </a:rPr>
              <a:t>    - `&lt;script type="</a:t>
            </a:r>
            <a:r>
              <a:rPr lang="en-US" sz="1200" b="0" kern="1200" dirty="0" err="1">
                <a:solidFill>
                  <a:schemeClr val="tx1"/>
                </a:solidFill>
                <a:effectLst/>
                <a:latin typeface="+mn-lt"/>
                <a:ea typeface="+mn-ea"/>
                <a:cs typeface="+mn-cs"/>
              </a:rPr>
              <a:t>importmap</a:t>
            </a:r>
            <a:r>
              <a:rPr lang="en-US" sz="1200" b="0" kern="1200" dirty="0">
                <a:solidFill>
                  <a:schemeClr val="tx1"/>
                </a:solidFill>
                <a:effectLst/>
                <a:latin typeface="+mn-lt"/>
                <a:ea typeface="+mn-ea"/>
                <a:cs typeface="+mn-cs"/>
              </a:rPr>
              <a:t>"&gt;&lt;/script&gt;`</a:t>
            </a:r>
          </a:p>
          <a:p>
            <a:r>
              <a:rPr lang="en-US" sz="1200" b="0" kern="1200" dirty="0">
                <a:solidFill>
                  <a:schemeClr val="tx1"/>
                </a:solidFill>
                <a:effectLst/>
                <a:latin typeface="+mn-lt"/>
                <a:ea typeface="+mn-ea"/>
                <a:cs typeface="+mn-cs"/>
              </a:rPr>
              <a:t>    - `&lt;script </a:t>
            </a:r>
            <a:r>
              <a:rPr lang="en-US" sz="1200" b="0" kern="1200" dirty="0" err="1">
                <a:solidFill>
                  <a:schemeClr val="tx1"/>
                </a:solidFill>
                <a:effectLst/>
                <a:latin typeface="+mn-lt"/>
                <a:ea typeface="+mn-ea"/>
                <a:cs typeface="+mn-cs"/>
              </a:rPr>
              <a:t>src</a:t>
            </a:r>
            <a:r>
              <a:rPr lang="en-US" sz="1200" b="0" kern="1200" dirty="0">
                <a:solidFill>
                  <a:schemeClr val="tx1"/>
                </a:solidFill>
                <a:effectLst/>
                <a:latin typeface="+mn-lt"/>
                <a:ea typeface="+mn-ea"/>
                <a:cs typeface="+mn-cs"/>
              </a:rPr>
              <a:t>="_framework/</a:t>
            </a:r>
            <a:r>
              <a:rPr lang="en-US" sz="1200" b="0" kern="1200" dirty="0" err="1">
                <a:solidFill>
                  <a:schemeClr val="tx1"/>
                </a:solidFill>
                <a:effectLst/>
                <a:latin typeface="+mn-lt"/>
                <a:ea typeface="+mn-ea"/>
                <a:cs typeface="+mn-cs"/>
              </a:rPr>
              <a:t>blazor.webassembly</a:t>
            </a:r>
            <a:r>
              <a:rPr lang="en-US" sz="1200" b="0" kern="1200" dirty="0">
                <a:solidFill>
                  <a:schemeClr val="tx1"/>
                </a:solidFill>
                <a:effectLst/>
                <a:latin typeface="+mn-lt"/>
                <a:ea typeface="+mn-ea"/>
                <a:cs typeface="+mn-cs"/>
              </a:rPr>
              <a:t>#[.{fingerprint}].js"&gt;&lt;/script&gt;`</a:t>
            </a:r>
          </a:p>
          <a:p>
            <a:r>
              <a:rPr lang="en-US" sz="1200" b="0" kern="1200" dirty="0">
                <a:solidFill>
                  <a:schemeClr val="tx1"/>
                </a:solidFill>
                <a:effectLst/>
                <a:latin typeface="+mn-lt"/>
                <a:ea typeface="+mn-ea"/>
                <a:cs typeface="+mn-cs"/>
              </a:rPr>
              <a:t>- Explain that the placeholders will get replaced at build time with the correct values</a:t>
            </a:r>
          </a:p>
          <a:p>
            <a:r>
              <a:rPr lang="en-US" sz="1200" b="0" kern="1200" dirty="0">
                <a:solidFill>
                  <a:schemeClr val="tx1"/>
                </a:solidFill>
                <a:effectLst/>
                <a:latin typeface="+mn-lt"/>
                <a:ea typeface="+mn-ea"/>
                <a:cs typeface="+mn-cs"/>
              </a:rPr>
              <a:t>- Show `&lt;</a:t>
            </a:r>
            <a:r>
              <a:rPr lang="en-US" sz="1200" b="0" kern="1200" dirty="0" err="1">
                <a:solidFill>
                  <a:schemeClr val="tx1"/>
                </a:solidFill>
                <a:effectLst/>
                <a:latin typeface="+mn-lt"/>
                <a:ea typeface="+mn-ea"/>
                <a:cs typeface="+mn-cs"/>
              </a:rPr>
              <a:t>OverrideHtmlAssetPlaceholders</a:t>
            </a:r>
            <a:r>
              <a:rPr lang="en-US" sz="1200" b="0" kern="1200" dirty="0">
                <a:solidFill>
                  <a:schemeClr val="tx1"/>
                </a:solidFill>
                <a:effectLst/>
                <a:latin typeface="+mn-lt"/>
                <a:ea typeface="+mn-ea"/>
                <a:cs typeface="+mn-cs"/>
              </a:rPr>
              <a:t>&gt;true&lt;/</a:t>
            </a:r>
            <a:r>
              <a:rPr lang="en-US" sz="1200" b="0" kern="1200" dirty="0" err="1">
                <a:solidFill>
                  <a:schemeClr val="tx1"/>
                </a:solidFill>
                <a:effectLst/>
                <a:latin typeface="+mn-lt"/>
                <a:ea typeface="+mn-ea"/>
                <a:cs typeface="+mn-cs"/>
              </a:rPr>
              <a:t>OverrideHtmlAssetPlaceholders</a:t>
            </a:r>
            <a:r>
              <a:rPr lang="en-US" sz="1200" b="0" kern="1200" dirty="0">
                <a:solidFill>
                  <a:schemeClr val="tx1"/>
                </a:solidFill>
                <a:effectLst/>
                <a:latin typeface="+mn-lt"/>
                <a:ea typeface="+mn-ea"/>
                <a:cs typeface="+mn-cs"/>
              </a:rPr>
              <a:t>&gt;`</a:t>
            </a:r>
          </a:p>
          <a:p>
            <a:r>
              <a:rPr lang="en-US" sz="1200" b="0" kern="1200" dirty="0">
                <a:solidFill>
                  <a:schemeClr val="tx1"/>
                </a:solidFill>
                <a:effectLst/>
                <a:latin typeface="+mn-lt"/>
                <a:ea typeface="+mn-ea"/>
                <a:cs typeface="+mn-cs"/>
              </a:rPr>
              <a:t>- In the browser dev tools empty the cache and refresh the page</a:t>
            </a:r>
          </a:p>
          <a:p>
            <a:r>
              <a:rPr lang="en-US" sz="1200" b="0" kern="1200" dirty="0">
                <a:solidFill>
                  <a:schemeClr val="tx1"/>
                </a:solidFill>
                <a:effectLst/>
                <a:latin typeface="+mn-lt"/>
                <a:ea typeface="+mn-ea"/>
                <a:cs typeface="+mn-cs"/>
              </a:rPr>
              <a:t>- Show the response index.html file</a:t>
            </a:r>
          </a:p>
          <a:p>
            <a:endParaRPr lang="en-US" dirty="0"/>
          </a:p>
        </p:txBody>
      </p:sp>
    </p:spTree>
    <p:extLst>
      <p:ext uri="{BB962C8B-B14F-4D97-AF65-F5344CB8AC3E}">
        <p14:creationId xmlns:p14="http://schemas.microsoft.com/office/powerpoint/2010/main" val="1793705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Lastly, we've done a lot of work in .NET 10 delight developers by addressing top pain points and gaps in Blazor development.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**Improved Hot Reload**</a:t>
            </a:r>
            <a:r>
              <a:rPr lang="en-US" sz="1200" b="0" kern="1200" dirty="0">
                <a:solidFill>
                  <a:schemeClr val="tx1"/>
                </a:solidFill>
                <a:effectLst/>
                <a:latin typeface="+mn-lt"/>
                <a:ea typeface="+mn-ea"/>
                <a:cs typeface="+mn-cs"/>
              </a:rPr>
              <a:t>: One top area of feedback is Hot Reload. We've been working closely </a:t>
            </a:r>
            <a:r>
              <a:rPr lang="en-US" sz="1200" b="0" kern="1200" dirty="0" err="1">
                <a:solidFill>
                  <a:schemeClr val="tx1"/>
                </a:solidFill>
                <a:effectLst/>
                <a:latin typeface="+mn-lt"/>
                <a:ea typeface="+mn-ea"/>
                <a:cs typeface="+mn-cs"/>
              </a:rPr>
              <a:t>wtih</a:t>
            </a:r>
            <a:r>
              <a:rPr lang="en-US" sz="1200" b="0" kern="1200" dirty="0">
                <a:solidFill>
                  <a:schemeClr val="tx1"/>
                </a:solidFill>
                <a:effectLst/>
                <a:latin typeface="+mn-lt"/>
                <a:ea typeface="+mn-ea"/>
                <a:cs typeface="+mn-cs"/>
              </a:rPr>
              <a:t> the Visual Studio to make Hot Reload with Blazor faster and more reliable.</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**State persistence**</a:t>
            </a:r>
            <a:r>
              <a:rPr lang="en-US" sz="1200" b="0" kern="1200" dirty="0">
                <a:solidFill>
                  <a:schemeClr val="tx1"/>
                </a:solidFill>
                <a:effectLst/>
                <a:latin typeface="+mn-lt"/>
                <a:ea typeface="+mn-ea"/>
                <a:cs typeface="+mn-cs"/>
              </a:rPr>
              <a:t>: We add adding framework support for state persistence to address many of the common pain points with the stateful nature of Blazor Server apps. More on that in a moment.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**Enhance form validation**</a:t>
            </a:r>
            <a:r>
              <a:rPr lang="en-US" sz="1200" b="0" kern="1200" dirty="0">
                <a:solidFill>
                  <a:schemeClr val="tx1"/>
                </a:solidFill>
                <a:effectLst/>
                <a:latin typeface="+mn-lt"/>
                <a:ea typeface="+mn-ea"/>
                <a:cs typeface="+mn-cs"/>
              </a:rPr>
              <a:t>: Blazor form validation now supports validating nested models, making it easier to build complex forms.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**Handle Not Found responses**</a:t>
            </a:r>
            <a:r>
              <a:rPr lang="en-US" sz="1200" b="0" kern="1200" dirty="0">
                <a:solidFill>
                  <a:schemeClr val="tx1"/>
                </a:solidFill>
                <a:effectLst/>
                <a:latin typeface="+mn-lt"/>
                <a:ea typeface="+mn-ea"/>
                <a:cs typeface="+mn-cs"/>
              </a:rPr>
              <a:t>: We've improved the handling of Not Found responses in Blazor apps.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**Consistent navigation </a:t>
            </a:r>
            <a:r>
              <a:rPr lang="en-US" sz="1200" b="1" kern="1200" dirty="0" err="1">
                <a:solidFill>
                  <a:schemeClr val="tx1"/>
                </a:solidFill>
                <a:effectLst/>
                <a:latin typeface="+mn-lt"/>
                <a:ea typeface="+mn-ea"/>
                <a:cs typeface="+mn-cs"/>
              </a:rPr>
              <a:t>behavhior</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We made Blazor's navigation behavior more consistent across render modes.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QuickGrid</a:t>
            </a:r>
            <a:r>
              <a:rPr lang="en-US" sz="1200" b="1" kern="1200" dirty="0">
                <a:solidFill>
                  <a:schemeClr val="tx1"/>
                </a:solidFill>
                <a:effectLst/>
                <a:latin typeface="+mn-lt"/>
                <a:ea typeface="+mn-ea"/>
                <a:cs typeface="+mn-cs"/>
              </a:rPr>
              <a:t> improvements**</a:t>
            </a:r>
            <a:r>
              <a:rPr lang="en-US" sz="1200" b="0" kern="1200" dirty="0">
                <a:solidFill>
                  <a:schemeClr val="tx1"/>
                </a:solidFill>
                <a:effectLst/>
                <a:latin typeface="+mn-lt"/>
                <a:ea typeface="+mn-ea"/>
                <a:cs typeface="+mn-cs"/>
              </a:rPr>
              <a:t>: We've added commonly requested features to </a:t>
            </a:r>
            <a:r>
              <a:rPr lang="en-US" sz="1200" b="0" kern="1200" dirty="0" err="1">
                <a:solidFill>
                  <a:schemeClr val="tx1"/>
                </a:solidFill>
                <a:effectLst/>
                <a:latin typeface="+mn-lt"/>
                <a:ea typeface="+mn-ea"/>
                <a:cs typeface="+mn-cs"/>
              </a:rPr>
              <a:t>QuickGrid</a:t>
            </a:r>
            <a:r>
              <a:rPr lang="en-US" sz="1200" b="0" kern="1200" dirty="0">
                <a:solidFill>
                  <a:schemeClr val="tx1"/>
                </a:solidFill>
                <a:effectLst/>
                <a:latin typeface="+mn-lt"/>
                <a:ea typeface="+mn-ea"/>
                <a:cs typeface="+mn-cs"/>
              </a:rPr>
              <a:t>, like row classes and the ability to hide column options.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**JS interop improvements**</a:t>
            </a:r>
            <a:r>
              <a:rPr lang="en-US" sz="1200" b="0" kern="1200" dirty="0">
                <a:solidFill>
                  <a:schemeClr val="tx1"/>
                </a:solidFill>
                <a:effectLst/>
                <a:latin typeface="+mn-lt"/>
                <a:ea typeface="+mn-ea"/>
                <a:cs typeface="+mn-cs"/>
              </a:rPr>
              <a:t>: We've smoothed out the JavaScript interop story by making it easier to work with JavaScript properties, constructors, and callbacks.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**Automated browser testing**</a:t>
            </a:r>
            <a:r>
              <a:rPr lang="en-US" sz="1200" b="0" kern="1200" dirty="0">
                <a:solidFill>
                  <a:schemeClr val="tx1"/>
                </a:solidFill>
                <a:effectLst/>
                <a:latin typeface="+mn-lt"/>
                <a:ea typeface="+mn-ea"/>
                <a:cs typeface="+mn-cs"/>
              </a:rPr>
              <a:t>: We've made it easier to do automated browser testing of Blazor apps with WebApplicationFactory &amp; Kestrel.</a:t>
            </a:r>
          </a:p>
          <a:p>
            <a:endParaRPr lang="en-US" dirty="0"/>
          </a:p>
        </p:txBody>
      </p:sp>
    </p:spTree>
    <p:extLst>
      <p:ext uri="{BB962C8B-B14F-4D97-AF65-F5344CB8AC3E}">
        <p14:creationId xmlns:p14="http://schemas.microsoft.com/office/powerpoint/2010/main" val="32062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1" kern="1200" dirty="0">
                <a:solidFill>
                  <a:schemeClr val="tx1"/>
                </a:solidFill>
                <a:effectLst/>
                <a:latin typeface="+mn-lt"/>
                <a:ea typeface="+mn-ea"/>
                <a:cs typeface="+mn-cs"/>
              </a:rPr>
              <a:t>## Faster Reload</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Hot Reload is now much faster thanks to improvements in Visual Studio 2026.</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video on the left shows using Hot Reload in Visual Studio 2022 to apply a change to </a:t>
            </a:r>
            <a:r>
              <a:rPr lang="en-US" sz="1200" b="0" kern="1200" dirty="0" err="1">
                <a:solidFill>
                  <a:schemeClr val="tx1"/>
                </a:solidFill>
                <a:effectLst/>
                <a:latin typeface="+mn-lt"/>
                <a:ea typeface="+mn-ea"/>
                <a:cs typeface="+mn-cs"/>
              </a:rPr>
              <a:t>MudBlazor</a:t>
            </a:r>
            <a:r>
              <a:rPr lang="en-US" sz="1200" b="0" kern="1200" dirty="0">
                <a:solidFill>
                  <a:schemeClr val="tx1"/>
                </a:solidFill>
                <a:effectLst/>
                <a:latin typeface="+mn-lt"/>
                <a:ea typeface="+mn-ea"/>
                <a:cs typeface="+mn-cs"/>
              </a:rPr>
              <a:t> sample app, a popular Blazor open source component library. As you can see, it takes </a:t>
            </a:r>
            <a:r>
              <a:rPr lang="en-US" sz="1200" b="0" kern="1200">
                <a:solidFill>
                  <a:schemeClr val="tx1"/>
                </a:solidFill>
                <a:effectLst/>
                <a:latin typeface="+mn-lt"/>
                <a:ea typeface="+mn-ea"/>
                <a:cs typeface="+mn-cs"/>
              </a:rPr>
              <a:t>almost 40sec for </a:t>
            </a:r>
            <a:r>
              <a:rPr lang="en-US" sz="1200" b="0" kern="1200" dirty="0">
                <a:solidFill>
                  <a:schemeClr val="tx1"/>
                </a:solidFill>
                <a:effectLst/>
                <a:latin typeface="+mn-lt"/>
                <a:ea typeface="+mn-ea"/>
                <a:cs typeface="+mn-cs"/>
              </a:rPr>
              <a:t>the change to be applied. Not very hot!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video on the right shows the same change in Visual Studio 2026 Insiders. It's over 10x faster!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we're not done! We're continuing to work to make Hot Reload as fast and reliable as possible.</a:t>
            </a:r>
          </a:p>
          <a:p>
            <a:endParaRPr lang="en-US" dirty="0"/>
          </a:p>
        </p:txBody>
      </p:sp>
    </p:spTree>
    <p:extLst>
      <p:ext uri="{BB962C8B-B14F-4D97-AF65-F5344CB8AC3E}">
        <p14:creationId xmlns:p14="http://schemas.microsoft.com/office/powerpoint/2010/main" val="421754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FF188-3C7E-90D7-21D0-BDA7C29E5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4CA3A-3648-42F1-FC11-4FFA5BFBC6AF}"/>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9BACFE6A-5570-2A4B-DE72-992D2BCACF44}"/>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Blazor's form validation support now supports validation nested models. This is based on the same validation support that we introduced for Minimal APIs.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Here I have a complex model type with data annotations on both the root and nested types.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 built a form based on this model using the built-in </a:t>
            </a:r>
            <a:r>
              <a:rPr lang="en-US" sz="1200" b="0" kern="1200" dirty="0" err="1">
                <a:solidFill>
                  <a:schemeClr val="tx1"/>
                </a:solidFill>
                <a:effectLst/>
                <a:latin typeface="+mn-lt"/>
                <a:ea typeface="+mn-ea"/>
                <a:cs typeface="+mn-cs"/>
              </a:rPr>
              <a:t>EditForm</a:t>
            </a:r>
            <a:r>
              <a:rPr lang="en-US" sz="1200" b="0" kern="1200" dirty="0">
                <a:solidFill>
                  <a:schemeClr val="tx1"/>
                </a:solidFill>
                <a:effectLst/>
                <a:latin typeface="+mn-lt"/>
                <a:ea typeface="+mn-ea"/>
                <a:cs typeface="+mn-cs"/>
              </a:rPr>
              <a:t> component. It uses the built-in `</a:t>
            </a:r>
            <a:r>
              <a:rPr lang="en-US" sz="1200" b="0" kern="1200" dirty="0" err="1">
                <a:solidFill>
                  <a:schemeClr val="tx1"/>
                </a:solidFill>
                <a:effectLst/>
                <a:latin typeface="+mn-lt"/>
                <a:ea typeface="+mn-ea"/>
                <a:cs typeface="+mn-cs"/>
              </a:rPr>
              <a:t>DataAnnotationsValidator</a:t>
            </a:r>
            <a:r>
              <a:rPr lang="en-US" sz="1200" b="0" kern="1200" dirty="0">
                <a:solidFill>
                  <a:schemeClr val="tx1"/>
                </a:solidFill>
                <a:effectLst/>
                <a:latin typeface="+mn-lt"/>
                <a:ea typeface="+mn-ea"/>
                <a:cs typeface="+mn-cs"/>
              </a:rPr>
              <a:t>` to validate the model. The only additional change I made is to call `</a:t>
            </a:r>
            <a:r>
              <a:rPr lang="en-US" sz="1200" b="0" kern="1200" dirty="0" err="1">
                <a:solidFill>
                  <a:schemeClr val="tx1"/>
                </a:solidFill>
                <a:effectLst/>
                <a:latin typeface="+mn-lt"/>
                <a:ea typeface="+mn-ea"/>
                <a:cs typeface="+mn-cs"/>
              </a:rPr>
              <a:t>AddValidation</a:t>
            </a:r>
            <a:r>
              <a:rPr lang="en-US" sz="1200" b="0" kern="1200" dirty="0">
                <a:solidFill>
                  <a:schemeClr val="tx1"/>
                </a:solidFill>
                <a:effectLst/>
                <a:latin typeface="+mn-lt"/>
                <a:ea typeface="+mn-ea"/>
                <a:cs typeface="+mn-cs"/>
              </a:rPr>
              <a:t>()` to configure the new validation services.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If I now try to submit the form, both the root and nested properties are validated automatically. As I fill out the form, the validation logic is applied correctly.</a:t>
            </a:r>
          </a:p>
          <a:p>
            <a:endParaRPr lang="en-US" dirty="0"/>
          </a:p>
        </p:txBody>
      </p:sp>
    </p:spTree>
    <p:extLst>
      <p:ext uri="{BB962C8B-B14F-4D97-AF65-F5344CB8AC3E}">
        <p14:creationId xmlns:p14="http://schemas.microsoft.com/office/powerpoint/2010/main" val="4140761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FEBD1-B41D-2D0E-771E-C520C9F73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B47E4-719E-961F-2667-6A2638B7561C}"/>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1B0F4DCA-8FEA-64E5-3CDC-DA96E3F0B14F}"/>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What about testing your Blazor apps? Unit tests are great, and you should unit test your components. But sometimes you need a proper integration test to fully exercise a feature.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ASP.NET Core provides a useful WebApplicationFactory type that you can use to send in-memory requests to your app. This is great for testing APIs, but with web apps you often need a real browser to reasonably test a feature.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.NET 10, WebApplicationFactory now supports starting a real Kestrel server, so you can test your web app with a real browser, like using Playwright or Selenium.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WafDemo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Show the Blazor WebApplicationFactory</a:t>
            </a:r>
          </a:p>
          <a:p>
            <a:r>
              <a:rPr lang="en-US" sz="1200" b="0" kern="1200" dirty="0">
                <a:solidFill>
                  <a:schemeClr val="tx1"/>
                </a:solidFill>
                <a:effectLst/>
                <a:latin typeface="+mn-lt"/>
                <a:ea typeface="+mn-ea"/>
                <a:cs typeface="+mn-cs"/>
              </a:rPr>
              <a:t>- Show </a:t>
            </a:r>
            <a:r>
              <a:rPr lang="en-US" sz="1200" b="0" kern="1200" dirty="0" err="1">
                <a:solidFill>
                  <a:schemeClr val="tx1"/>
                </a:solidFill>
                <a:effectLst/>
                <a:latin typeface="+mn-lt"/>
                <a:ea typeface="+mn-ea"/>
                <a:cs typeface="+mn-cs"/>
              </a:rPr>
              <a:t>UseKestrel</a:t>
            </a:r>
            <a:r>
              <a:rPr lang="en-US" sz="1200" b="0" kern="1200" dirty="0">
                <a:solidFill>
                  <a:schemeClr val="tx1"/>
                </a:solidFill>
                <a:effectLst/>
                <a:latin typeface="+mn-lt"/>
                <a:ea typeface="+mn-ea"/>
                <a:cs typeface="+mn-cs"/>
              </a:rPr>
              <a:t> &amp; </a:t>
            </a:r>
            <a:r>
              <a:rPr lang="en-US" sz="1200" b="0" kern="1200" dirty="0" err="1">
                <a:solidFill>
                  <a:schemeClr val="tx1"/>
                </a:solidFill>
                <a:effectLst/>
                <a:latin typeface="+mn-lt"/>
                <a:ea typeface="+mn-ea"/>
                <a:cs typeface="+mn-cs"/>
              </a:rPr>
              <a:t>StartServer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Run the Playwright test and show that it works</a:t>
            </a:r>
          </a:p>
          <a:p>
            <a:endParaRPr lang="en-US" dirty="0"/>
          </a:p>
        </p:txBody>
      </p:sp>
    </p:spTree>
    <p:extLst>
      <p:ext uri="{BB962C8B-B14F-4D97-AF65-F5344CB8AC3E}">
        <p14:creationId xmlns:p14="http://schemas.microsoft.com/office/powerpoint/2010/main" val="1078607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One of the biggest investments we’re making in Blazor for .NET 10 is support for state persistence, which simplifies prerendering and improves app resiliency and scalability.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**Simplified prerendered state persistence**</a:t>
            </a:r>
            <a:r>
              <a:rPr lang="en-US" sz="1200" b="0" kern="1200" dirty="0">
                <a:solidFill>
                  <a:schemeClr val="tx1"/>
                </a:solidFill>
                <a:effectLst/>
                <a:latin typeface="+mn-lt"/>
                <a:ea typeface="+mn-ea"/>
                <a:cs typeface="+mn-cs"/>
              </a:rPr>
              <a:t>: Blazor's new declarative model for persisting component state makes it easier to persist state during prerendering. Just add the new `[</a:t>
            </a:r>
            <a:r>
              <a:rPr lang="en-US" sz="1200" b="0" kern="1200" dirty="0" err="1">
                <a:solidFill>
                  <a:schemeClr val="tx1"/>
                </a:solidFill>
                <a:effectLst/>
                <a:latin typeface="+mn-lt"/>
                <a:ea typeface="+mn-ea"/>
                <a:cs typeface="+mn-cs"/>
              </a:rPr>
              <a:t>PersistentState</a:t>
            </a:r>
            <a:r>
              <a:rPr lang="en-US" sz="1200" b="0" kern="1200" dirty="0">
                <a:solidFill>
                  <a:schemeClr val="tx1"/>
                </a:solidFill>
                <a:effectLst/>
                <a:latin typeface="+mn-lt"/>
                <a:ea typeface="+mn-ea"/>
                <a:cs typeface="+mn-cs"/>
              </a:rPr>
              <a:t>]` attribute to any property you want to persist and Blazor will take care of the rest.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**Persist circuit state before eviction**</a:t>
            </a:r>
            <a:r>
              <a:rPr lang="en-US" sz="1200" b="0" kern="1200" dirty="0">
                <a:solidFill>
                  <a:schemeClr val="tx1"/>
                </a:solidFill>
                <a:effectLst/>
                <a:latin typeface="+mn-lt"/>
                <a:ea typeface="+mn-ea"/>
                <a:cs typeface="+mn-cs"/>
              </a:rPr>
              <a:t>: Blazor Server apps will now automatically persist circuit state before evicting them when a user gets disconnected. A user can get disconnected from a Blazor Server app by doing simple things, like swiping away from the app on a mobile device, or switching browser tabs. If the user later switches back to the app, they may have lost their state! By persisting the circuit state before eviction, it can be held much longer than the in-memory circuit and restored if the user later reconnects, making the app more reliable.</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**Persist idle circuits for better scalability**</a:t>
            </a:r>
            <a:r>
              <a:rPr lang="en-US" sz="1200" b="0" kern="1200" dirty="0">
                <a:solidFill>
                  <a:schemeClr val="tx1"/>
                </a:solidFill>
                <a:effectLst/>
                <a:latin typeface="+mn-lt"/>
                <a:ea typeface="+mn-ea"/>
                <a:cs typeface="+mn-cs"/>
              </a:rPr>
              <a:t>: New APIs allow for custom policies to pause and resume circuits based on app-specific criteria, like when a circuit is idle or when the browser tab isn't visible. This can help reduce server resource usage and improve the scalability of Blazor Server apps.</a:t>
            </a:r>
          </a:p>
          <a:p>
            <a:endParaRPr lang="en-US" dirty="0"/>
          </a:p>
        </p:txBody>
      </p:sp>
    </p:spTree>
    <p:extLst>
      <p:ext uri="{BB962C8B-B14F-4D97-AF65-F5344CB8AC3E}">
        <p14:creationId xmlns:p14="http://schemas.microsoft.com/office/powerpoint/2010/main" val="304452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Blazor is a web framework for building full-stack web apps with C# and .NET. With Blazor, you can build your entire app, from the frontend to backend, using a single language and framework - no JavaScript required.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its core, Blazor is about building reusable UI components with C# and HTML. It includes a rich set of built-in components and a large ecosystem of third-party libraries to help you build apps faster.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Blazor offers flexible rendering options: run your components on the server, or on the client with WebAssembly or in a hybrid native app. It's optimized for performance, includes built-in security features, and allows seamless interoperability with JavaScript when needed.</a:t>
            </a:r>
          </a:p>
          <a:p>
            <a:endParaRPr lang="en-US" dirty="0"/>
          </a:p>
        </p:txBody>
      </p:sp>
    </p:spTree>
    <p:extLst>
      <p:ext uri="{BB962C8B-B14F-4D97-AF65-F5344CB8AC3E}">
        <p14:creationId xmlns:p14="http://schemas.microsoft.com/office/powerpoint/2010/main" val="3293915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FC83D-96BB-9290-863D-3B03517AA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4943C-09B8-A894-8F98-6D02AACCFBC5}"/>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52AD31F6-AC64-89A4-4B59-DDE71DB963AA}"/>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 Open </a:t>
            </a:r>
            <a:r>
              <a:rPr lang="en-US" sz="1200" b="0" kern="1200" dirty="0" err="1">
                <a:solidFill>
                  <a:schemeClr val="tx1"/>
                </a:solidFill>
                <a:effectLst/>
                <a:latin typeface="+mn-lt"/>
                <a:ea typeface="+mn-ea"/>
                <a:cs typeface="+mn-cs"/>
              </a:rPr>
              <a:t>BlazorPrerendering</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Run the app and show the prerendering flicker issue</a:t>
            </a:r>
          </a:p>
          <a:p>
            <a:r>
              <a:rPr lang="en-US" sz="1200" b="0" kern="1200" dirty="0">
                <a:solidFill>
                  <a:schemeClr val="tx1"/>
                </a:solidFill>
                <a:effectLst/>
                <a:latin typeface="+mn-lt"/>
                <a:ea typeface="+mn-ea"/>
                <a:cs typeface="+mn-cs"/>
              </a:rPr>
              <a:t>- Switch to persistent-component-state branch</a:t>
            </a:r>
          </a:p>
          <a:p>
            <a:r>
              <a:rPr lang="en-US" sz="1200" b="0" kern="1200" dirty="0">
                <a:solidFill>
                  <a:schemeClr val="tx1"/>
                </a:solidFill>
                <a:effectLst/>
                <a:latin typeface="+mn-lt"/>
                <a:ea typeface="+mn-ea"/>
                <a:cs typeface="+mn-cs"/>
              </a:rPr>
              <a:t>- Explain the code</a:t>
            </a:r>
          </a:p>
          <a:p>
            <a:r>
              <a:rPr lang="en-US" sz="1200" b="0" kern="1200" dirty="0">
                <a:solidFill>
                  <a:schemeClr val="tx1"/>
                </a:solidFill>
                <a:effectLst/>
                <a:latin typeface="+mn-lt"/>
                <a:ea typeface="+mn-ea"/>
                <a:cs typeface="+mn-cs"/>
              </a:rPr>
              <a:t>- Switch the main to show the declarative model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Explain that the circuit state will now also be persisted automatically before a circuit is evicted</a:t>
            </a:r>
          </a:p>
          <a:p>
            <a:r>
              <a:rPr lang="en-US" sz="1200" b="0" kern="1200" dirty="0">
                <a:solidFill>
                  <a:schemeClr val="tx1"/>
                </a:solidFill>
                <a:effectLst/>
                <a:latin typeface="+mn-lt"/>
                <a:ea typeface="+mn-ea"/>
                <a:cs typeface="+mn-cs"/>
              </a:rPr>
              <a:t>- Switch back to the </a:t>
            </a:r>
            <a:r>
              <a:rPr lang="en-US" sz="1200" b="0" kern="1200" dirty="0" err="1">
                <a:solidFill>
                  <a:schemeClr val="tx1"/>
                </a:solidFill>
                <a:effectLst/>
                <a:latin typeface="+mn-lt"/>
                <a:ea typeface="+mn-ea"/>
                <a:cs typeface="+mn-cs"/>
              </a:rPr>
              <a:t>BlazorPasskeys</a:t>
            </a:r>
            <a:r>
              <a:rPr lang="en-US" sz="1200" b="0" kern="1200" dirty="0">
                <a:solidFill>
                  <a:schemeClr val="tx1"/>
                </a:solidFill>
                <a:effectLst/>
                <a:latin typeface="+mn-lt"/>
                <a:ea typeface="+mn-ea"/>
                <a:cs typeface="+mn-cs"/>
              </a:rPr>
              <a:t> app with Aspire</a:t>
            </a:r>
          </a:p>
          <a:p>
            <a:r>
              <a:rPr lang="en-US" sz="1200" b="0" kern="1200" dirty="0">
                <a:solidFill>
                  <a:schemeClr val="tx1"/>
                </a:solidFill>
                <a:effectLst/>
                <a:latin typeface="+mn-lt"/>
                <a:ea typeface="+mn-ea"/>
                <a:cs typeface="+mn-cs"/>
              </a:rPr>
              <a:t>- Update the app to not retain any circuits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csharp</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AddInteractiveServerComponents</a:t>
            </a:r>
            <a:r>
              <a:rPr lang="en-US" sz="1200" b="0" kern="1200" dirty="0">
                <a:solidFill>
                  <a:schemeClr val="tx1"/>
                </a:solidFill>
                <a:effectLst/>
                <a:latin typeface="+mn-lt"/>
                <a:ea typeface="+mn-ea"/>
                <a:cs typeface="+mn-cs"/>
              </a:rPr>
              <a:t>(options =&gt; </a:t>
            </a:r>
            <a:r>
              <a:rPr lang="en-US" sz="1200" b="0" kern="1200" dirty="0" err="1">
                <a:solidFill>
                  <a:schemeClr val="tx1"/>
                </a:solidFill>
                <a:effectLst/>
                <a:latin typeface="+mn-lt"/>
                <a:ea typeface="+mn-ea"/>
                <a:cs typeface="+mn-cs"/>
              </a:rPr>
              <a:t>options.DisconnectedCircuitMaxRetained</a:t>
            </a:r>
            <a:r>
              <a:rPr lang="en-US" sz="1200" b="0" kern="1200" dirty="0">
                <a:solidFill>
                  <a:schemeClr val="tx1"/>
                </a:solidFill>
                <a:effectLst/>
                <a:latin typeface="+mn-lt"/>
                <a:ea typeface="+mn-ea"/>
                <a:cs typeface="+mn-cs"/>
              </a:rPr>
              <a:t> = 0);</a:t>
            </a: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Run the app</a:t>
            </a:r>
          </a:p>
          <a:p>
            <a:r>
              <a:rPr lang="en-US" sz="1200" b="0" kern="1200" dirty="0">
                <a:solidFill>
                  <a:schemeClr val="tx1"/>
                </a:solidFill>
                <a:effectLst/>
                <a:latin typeface="+mn-lt"/>
                <a:ea typeface="+mn-ea"/>
                <a:cs typeface="+mn-cs"/>
              </a:rPr>
              <a:t>- Open the browser dev tools</a:t>
            </a:r>
          </a:p>
          <a:p>
            <a:r>
              <a:rPr lang="en-US" sz="1200" b="0" kern="1200" dirty="0">
                <a:solidFill>
                  <a:schemeClr val="tx1"/>
                </a:solidFill>
                <a:effectLst/>
                <a:latin typeface="+mn-lt"/>
                <a:ea typeface="+mn-ea"/>
                <a:cs typeface="+mn-cs"/>
              </a:rPr>
              <a:t>- Browse to Counter and click the counter button a few times</a:t>
            </a:r>
          </a:p>
          <a:p>
            <a:r>
              <a:rPr lang="en-US" sz="1200" b="0" kern="1200" dirty="0">
                <a:solidFill>
                  <a:schemeClr val="tx1"/>
                </a:solidFill>
                <a:effectLst/>
                <a:latin typeface="+mn-lt"/>
                <a:ea typeface="+mn-ea"/>
                <a:cs typeface="+mn-cs"/>
              </a:rPr>
              <a:t>- In the browser dev tools networking tab, throttle the network to be offline</a:t>
            </a:r>
          </a:p>
          <a:p>
            <a:r>
              <a:rPr lang="en-US" sz="1200" b="0" kern="1200" dirty="0">
                <a:solidFill>
                  <a:schemeClr val="tx1"/>
                </a:solidFill>
                <a:effectLst/>
                <a:latin typeface="+mn-lt"/>
                <a:ea typeface="+mn-ea"/>
                <a:cs typeface="+mn-cs"/>
              </a:rPr>
              <a:t>- Wait 15sec for the connection to be dropped</a:t>
            </a:r>
          </a:p>
          <a:p>
            <a:r>
              <a:rPr lang="en-US" sz="1200" b="0" kern="1200" dirty="0">
                <a:solidFill>
                  <a:schemeClr val="tx1"/>
                </a:solidFill>
                <a:effectLst/>
                <a:latin typeface="+mn-lt"/>
                <a:ea typeface="+mn-ea"/>
                <a:cs typeface="+mn-cs"/>
              </a:rPr>
              <a:t>- Turn off network throttling and show the count was lost</a:t>
            </a:r>
          </a:p>
          <a:p>
            <a:r>
              <a:rPr lang="en-US" sz="1200" b="0" kern="1200" dirty="0">
                <a:solidFill>
                  <a:schemeClr val="tx1"/>
                </a:solidFill>
                <a:effectLst/>
                <a:latin typeface="+mn-lt"/>
                <a:ea typeface="+mn-ea"/>
                <a:cs typeface="+mn-cs"/>
              </a:rPr>
              <a:t>- Enable state persistence by adding `[</a:t>
            </a:r>
            <a:r>
              <a:rPr lang="en-US" sz="1200" b="0" kern="1200" dirty="0" err="1">
                <a:solidFill>
                  <a:schemeClr val="tx1"/>
                </a:solidFill>
                <a:effectLst/>
                <a:latin typeface="+mn-lt"/>
                <a:ea typeface="+mn-ea"/>
                <a:cs typeface="+mn-cs"/>
              </a:rPr>
              <a:t>PersistentState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csharp</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PersistentState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public int </a:t>
            </a:r>
            <a:r>
              <a:rPr lang="en-US" sz="1200" b="0" kern="1200" dirty="0" err="1">
                <a:solidFill>
                  <a:schemeClr val="tx1"/>
                </a:solidFill>
                <a:effectLst/>
                <a:latin typeface="+mn-lt"/>
                <a:ea typeface="+mn-ea"/>
                <a:cs typeface="+mn-cs"/>
              </a:rPr>
              <a:t>CurrentCount</a:t>
            </a:r>
            <a:r>
              <a:rPr lang="en-US" sz="1200" b="0" kern="1200" dirty="0">
                <a:solidFill>
                  <a:schemeClr val="tx1"/>
                </a:solidFill>
                <a:effectLst/>
                <a:latin typeface="+mn-lt"/>
                <a:ea typeface="+mn-ea"/>
                <a:cs typeface="+mn-cs"/>
              </a:rPr>
              <a:t> { get; set; }</a:t>
            </a: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Show that the count is now persisted and restored</a:t>
            </a:r>
          </a:p>
          <a:p>
            <a:r>
              <a:rPr lang="en-US" sz="1200" b="0" kern="1200" dirty="0">
                <a:solidFill>
                  <a:schemeClr val="tx1"/>
                </a:solidFill>
                <a:effectLst/>
                <a:latin typeface="+mn-lt"/>
                <a:ea typeface="+mn-ea"/>
                <a:cs typeface="+mn-cs"/>
              </a:rPr>
              <a:t>- Explain that the state is persisted in memory by default, but also supports `</a:t>
            </a:r>
            <a:r>
              <a:rPr lang="en-US" sz="1200" b="0" kern="1200" dirty="0" err="1">
                <a:solidFill>
                  <a:schemeClr val="tx1"/>
                </a:solidFill>
                <a:effectLst/>
                <a:latin typeface="+mn-lt"/>
                <a:ea typeface="+mn-ea"/>
                <a:cs typeface="+mn-cs"/>
              </a:rPr>
              <a:t>HybridCache</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We can also programmatically pause circuits to reduce server load</a:t>
            </a:r>
          </a:p>
          <a:p>
            <a:r>
              <a:rPr lang="en-US" sz="1200" b="0" kern="1200" dirty="0">
                <a:solidFill>
                  <a:schemeClr val="tx1"/>
                </a:solidFill>
                <a:effectLst/>
                <a:latin typeface="+mn-lt"/>
                <a:ea typeface="+mn-ea"/>
                <a:cs typeface="+mn-cs"/>
              </a:rPr>
              <a:t>- Reopen </a:t>
            </a:r>
            <a:r>
              <a:rPr lang="en-US" sz="1200" b="0" kern="1200" dirty="0" err="1">
                <a:solidFill>
                  <a:schemeClr val="tx1"/>
                </a:solidFill>
                <a:effectLst/>
                <a:latin typeface="+mn-lt"/>
                <a:ea typeface="+mn-ea"/>
                <a:cs typeface="+mn-cs"/>
              </a:rPr>
              <a:t>BlazorIdentity</a:t>
            </a:r>
            <a:r>
              <a:rPr lang="en-US" sz="1200" b="0" kern="1200" dirty="0">
                <a:solidFill>
                  <a:schemeClr val="tx1"/>
                </a:solidFill>
                <a:effectLst/>
                <a:latin typeface="+mn-lt"/>
                <a:ea typeface="+mn-ea"/>
                <a:cs typeface="+mn-cs"/>
              </a:rPr>
              <a:t> and add code to pause when the browser isn't visible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```html</a:t>
            </a:r>
          </a:p>
          <a:p>
            <a:r>
              <a:rPr lang="en-US" sz="1200" b="0" kern="1200" dirty="0">
                <a:solidFill>
                  <a:schemeClr val="tx1"/>
                </a:solidFill>
                <a:effectLst/>
                <a:latin typeface="+mn-lt"/>
                <a:ea typeface="+mn-ea"/>
                <a:cs typeface="+mn-cs"/>
              </a:rPr>
              <a:t>&lt;script&gt;</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document.addEventListener</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visibilitychange</a:t>
            </a:r>
            <a:r>
              <a:rPr lang="en-US" sz="1200" b="0" kern="1200" dirty="0">
                <a:solidFill>
                  <a:schemeClr val="tx1"/>
                </a:solidFill>
                <a:effectLst/>
                <a:latin typeface="+mn-lt"/>
                <a:ea typeface="+mn-ea"/>
                <a:cs typeface="+mn-cs"/>
              </a:rPr>
              <a:t>', () =&gt; {</a:t>
            </a:r>
          </a:p>
          <a:p>
            <a:r>
              <a:rPr lang="en-US" sz="1200" b="0" kern="1200" dirty="0">
                <a:solidFill>
                  <a:schemeClr val="tx1"/>
                </a:solidFill>
                <a:effectLst/>
                <a:latin typeface="+mn-lt"/>
                <a:ea typeface="+mn-ea"/>
                <a:cs typeface="+mn-cs"/>
              </a:rPr>
              <a:t>      if (</a:t>
            </a:r>
            <a:r>
              <a:rPr lang="en-US" sz="1200" b="0" kern="1200" dirty="0" err="1">
                <a:solidFill>
                  <a:schemeClr val="tx1"/>
                </a:solidFill>
                <a:effectLst/>
                <a:latin typeface="+mn-lt"/>
                <a:ea typeface="+mn-ea"/>
                <a:cs typeface="+mn-cs"/>
              </a:rPr>
              <a:t>document.hidden</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Blazor.pauseCircuit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 else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Blazor.resumeCircuit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&lt;/script&gt;</a:t>
            </a:r>
          </a:p>
          <a:p>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Show that circuits come and go as the browser visibility changes, but the counts are preserved</a:t>
            </a:r>
          </a:p>
          <a:p>
            <a:endParaRPr lang="en-US" dirty="0"/>
          </a:p>
        </p:txBody>
      </p:sp>
    </p:spTree>
    <p:extLst>
      <p:ext uri="{BB962C8B-B14F-4D97-AF65-F5344CB8AC3E}">
        <p14:creationId xmlns:p14="http://schemas.microsoft.com/office/powerpoint/2010/main" val="3202714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Here's a summary of what's new in Blazor in .NET 10. Blazor in .NET 10 is loaded with significant advancements in security, observability, performance, and developer experience. You can get started today with Blazor in .NET 10 by going to blazor.net. We're excited to see what you’ll build with these new features and improvements!</a:t>
            </a:r>
          </a:p>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86496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1ABC-85A3-533A-BA4E-032EB4DD4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468B1-646D-38AD-6F91-5FBA416B3782}"/>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AE17B540-5B9F-1B02-689D-EDAB40EFB89D}"/>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11355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Blazor is for building web apps both big and small.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My Ride K-12 app from Tyler Technologies’ is a great example of how Blazor enables developers to be maximally productive. The My Ride app helps parents track student bus routes and transportation schedules. The app is used by over 2500 K-12 schools across US and Canada, and it has over 750k downloads on the Google and Apple app stores.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Ride uses Blazor to target the web and native devices at the same time. It's built by a small but agile team of engineers with incredible results. When they make a UI update, it's immediately available across platforms, which increases agility and reduces costs.</a:t>
            </a:r>
          </a:p>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8356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7E096-8AEB-A244-113B-1CCE34D4E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58B70-4DCF-3858-1CFB-4389AAD7EC24}"/>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3544AFB3-2DDB-F0A1-8D7C-5C1F093BB350}"/>
              </a:ext>
            </a:extLst>
          </p:cNvPr>
          <p:cNvSpPr>
            <a:spLocks noGrp="1"/>
          </p:cNvSpPr>
          <p:nvPr>
            <p:ph type="body" idx="1"/>
          </p:nvPr>
        </p:nvSpPr>
        <p:spPr>
          <a:xfrm>
            <a:off x="1371600" y="11736388"/>
            <a:ext cx="10972800" cy="9602787"/>
          </a:xfrm>
          <a:prstGeom prst="rect">
            <a:avLst/>
          </a:prstGeom>
        </p:spPr>
        <p:txBody>
          <a:bodyPr/>
          <a:lstStyle/>
          <a:p>
            <a:r>
              <a:rPr lang="en-US" sz="1200" kern="1200" dirty="0">
                <a:solidFill>
                  <a:schemeClr val="tx1"/>
                </a:solidFill>
                <a:effectLst/>
                <a:latin typeface="+mn-lt"/>
                <a:ea typeface="+mn-ea"/>
                <a:cs typeface="+mn-cs"/>
              </a:rPr>
              <a:t>LKAB, Europe’s largest iron ore producer, transformed its mobile strategy by adopting .NET MAUI and Blazor. Previously, apps were built using multiple different frameworks, creating high maintenance costs. Today, a unified Blazor-based approach powers cross-platform apps for iOS, Android, Windows, and soon the web, all from a single codebase. This shift has streamlined development, reduced maintenance overhead, and accelerated delivery of new features, improving productivity across the organization.</a:t>
            </a:r>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5739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Blazor is also great for building AI-powered web apps. Blazor's powerful server-side rendering model makes building rich, interactive AI experiences particularly easy.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You can get started using Blazor to build AI powered apps with the .NET AI Chat Web App template. This template is more than just a basic chat app. It shows you how to build Blazor components that handle streaming responses, markdown rendering, citations, and suggested prompts.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template works with a variety of AI service providers and integrates with various vector stores for retrieval augmented generation (RAG).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template includes Aspire, so your AI app is cloud-ready and easy to monitor &amp; troubleshoot.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 get started with the .NET AI Chat template, check out the </a:t>
            </a:r>
            <a:r>
              <a:rPr lang="en-US" sz="1200" b="0" kern="1200" dirty="0" err="1">
                <a:solidFill>
                  <a:schemeClr val="tx1"/>
                </a:solidFill>
                <a:effectLst/>
                <a:latin typeface="+mn-lt"/>
                <a:ea typeface="+mn-ea"/>
                <a:cs typeface="+mn-cs"/>
              </a:rPr>
              <a:t>quickstart</a:t>
            </a:r>
            <a:r>
              <a:rPr lang="en-US" sz="1200" b="0" kern="1200" dirty="0">
                <a:solidFill>
                  <a:schemeClr val="tx1"/>
                </a:solidFill>
                <a:effectLst/>
                <a:latin typeface="+mn-lt"/>
                <a:ea typeface="+mn-ea"/>
                <a:cs typeface="+mn-cs"/>
              </a:rPr>
              <a:t> at aka.ms/dotnet/ai-templates.</a:t>
            </a:r>
          </a:p>
        </p:txBody>
      </p:sp>
    </p:spTree>
    <p:extLst>
      <p:ext uri="{BB962C8B-B14F-4D97-AF65-F5344CB8AC3E}">
        <p14:creationId xmlns:p14="http://schemas.microsoft.com/office/powerpoint/2010/main" val="217151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Blazor is now even better in .NET 10, the latest release of the .NET platform. We’re so excited for you to try out this new release!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.NET 10, we focused on four key areas for ASP.NET Core &amp; Blazor: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Simplified security. Make it easier to build secure apps</a:t>
            </a:r>
          </a:p>
          <a:p>
            <a:r>
              <a:rPr lang="en-US" sz="1200" b="0" kern="1200" dirty="0">
                <a:solidFill>
                  <a:schemeClr val="tx1"/>
                </a:solidFill>
                <a:effectLst/>
                <a:latin typeface="+mn-lt"/>
                <a:ea typeface="+mn-ea"/>
                <a:cs typeface="+mn-cs"/>
              </a:rPr>
              <a:t>- Better observability &amp; diagnostics</a:t>
            </a:r>
          </a:p>
          <a:p>
            <a:r>
              <a:rPr lang="en-US" sz="1200" b="0" kern="1200" dirty="0">
                <a:solidFill>
                  <a:schemeClr val="tx1"/>
                </a:solidFill>
                <a:effectLst/>
                <a:latin typeface="+mn-lt"/>
                <a:ea typeface="+mn-ea"/>
                <a:cs typeface="+mn-cs"/>
              </a:rPr>
              <a:t>- Improved performance</a:t>
            </a:r>
          </a:p>
          <a:p>
            <a:r>
              <a:rPr lang="en-US" sz="1200" b="0" kern="1200" dirty="0">
                <a:solidFill>
                  <a:schemeClr val="tx1"/>
                </a:solidFill>
                <a:effectLst/>
                <a:latin typeface="+mn-lt"/>
                <a:ea typeface="+mn-ea"/>
                <a:cs typeface="+mn-cs"/>
              </a:rPr>
              <a:t>- Delighting developers by addressing top pain points &amp; feature gaps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look at each of these areas in more detail.</a:t>
            </a:r>
          </a:p>
        </p:txBody>
      </p:sp>
    </p:spTree>
    <p:extLst>
      <p:ext uri="{BB962C8B-B14F-4D97-AF65-F5344CB8AC3E}">
        <p14:creationId xmlns:p14="http://schemas.microsoft.com/office/powerpoint/2010/main" val="18005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In .NET 10 we want to make it easier to build secure web apps with ASP.NET Core &amp; Blazor.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 do that, we've added built-in support for </a:t>
            </a:r>
            <a:r>
              <a:rPr lang="en-US" sz="1200" b="0" kern="1200" dirty="0" err="1">
                <a:solidFill>
                  <a:schemeClr val="tx1"/>
                </a:solidFill>
                <a:effectLst/>
                <a:latin typeface="+mn-lt"/>
                <a:ea typeface="+mn-ea"/>
                <a:cs typeface="+mn-cs"/>
              </a:rPr>
              <a:t>passwordless</a:t>
            </a:r>
            <a:r>
              <a:rPr lang="en-US" sz="1200" b="0" kern="1200" dirty="0">
                <a:solidFill>
                  <a:schemeClr val="tx1"/>
                </a:solidFill>
                <a:effectLst/>
                <a:latin typeface="+mn-lt"/>
                <a:ea typeface="+mn-ea"/>
                <a:cs typeface="+mn-cs"/>
              </a:rPr>
              <a:t> authentication using </a:t>
            </a:r>
            <a:r>
              <a:rPr lang="en-US" sz="1200" b="0" kern="1200" dirty="0" err="1">
                <a:solidFill>
                  <a:schemeClr val="tx1"/>
                </a:solidFill>
                <a:effectLst/>
                <a:latin typeface="+mn-lt"/>
                <a:ea typeface="+mn-ea"/>
                <a:cs typeface="+mn-cs"/>
              </a:rPr>
              <a:t>WebAuthN</a:t>
            </a:r>
            <a:r>
              <a:rPr lang="en-US" sz="1200" b="0" kern="1200" dirty="0">
                <a:solidFill>
                  <a:schemeClr val="tx1"/>
                </a:solidFill>
                <a:effectLst/>
                <a:latin typeface="+mn-lt"/>
                <a:ea typeface="+mn-ea"/>
                <a:cs typeface="+mn-cs"/>
              </a:rPr>
              <a:t> and Passkeys. I'll talk more about that in a moment.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We're also working on new authentication scaffolders to make it easier to add authentication to existing apps. The new Entra ID scaffolder for setting up Entra ID authentication in ASP.NET Core &amp; Blazor apps is now available from the command line using the `dotnet scaffold` tool.</a:t>
            </a:r>
          </a:p>
        </p:txBody>
      </p:sp>
    </p:spTree>
    <p:extLst>
      <p:ext uri="{BB962C8B-B14F-4D97-AF65-F5344CB8AC3E}">
        <p14:creationId xmlns:p14="http://schemas.microsoft.com/office/powerpoint/2010/main" val="160917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With .NET 10, Passkeys support is now integrated with the Blazor Web App template and supported by ASP.NET Core Identity.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Passkeys are cryptographic credentials that replace traditional passwords. They're phishing-resistant, easy to use, and secure by design.</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passkey consists of a public-private key pair, scoped to a specific account and origin. The private key is stored in an Authenticator. The Authenticator verifies user identity before allowing authentication with a stored passkey.</a:t>
            </a:r>
          </a:p>
        </p:txBody>
      </p:sp>
    </p:spTree>
    <p:extLst>
      <p:ext uri="{BB962C8B-B14F-4D97-AF65-F5344CB8AC3E}">
        <p14:creationId xmlns:p14="http://schemas.microsoft.com/office/powerpoint/2010/main" val="114417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Let me show you how easy it is to get started with passkeys.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Create a new Blazor Web App with Identity</a:t>
            </a:r>
          </a:p>
          <a:p>
            <a:r>
              <a:rPr lang="en-US" sz="1200" b="0" kern="1200" dirty="0">
                <a:solidFill>
                  <a:schemeClr val="tx1"/>
                </a:solidFill>
                <a:effectLst/>
                <a:latin typeface="+mn-lt"/>
                <a:ea typeface="+mn-ea"/>
                <a:cs typeface="+mn-cs"/>
              </a:rPr>
              <a:t>- Log in with username &amp; password</a:t>
            </a:r>
          </a:p>
          <a:p>
            <a:r>
              <a:rPr lang="en-US" sz="1200" b="0" kern="1200" dirty="0">
                <a:solidFill>
                  <a:schemeClr val="tx1"/>
                </a:solidFill>
                <a:effectLst/>
                <a:latin typeface="+mn-lt"/>
                <a:ea typeface="+mn-ea"/>
                <a:cs typeface="+mn-cs"/>
              </a:rPr>
              <a:t>- Add a passkey and give it a name</a:t>
            </a:r>
          </a:p>
          <a:p>
            <a:r>
              <a:rPr lang="en-US" sz="1200" b="0" kern="1200" dirty="0">
                <a:solidFill>
                  <a:schemeClr val="tx1"/>
                </a:solidFill>
                <a:effectLst/>
                <a:latin typeface="+mn-lt"/>
                <a:ea typeface="+mn-ea"/>
                <a:cs typeface="+mn-cs"/>
              </a:rPr>
              <a:t>- Log out and then log in with the passkey</a:t>
            </a:r>
          </a:p>
          <a:p>
            <a:r>
              <a:rPr lang="en-US" sz="1200" b="0" kern="1200" dirty="0">
                <a:solidFill>
                  <a:schemeClr val="tx1"/>
                </a:solidFill>
                <a:effectLst/>
                <a:latin typeface="+mn-lt"/>
                <a:ea typeface="+mn-ea"/>
                <a:cs typeface="+mn-cs"/>
              </a:rPr>
              <a:t>- Show that we can add additional passkeys that can be saved on a roaming device</a:t>
            </a:r>
          </a:p>
          <a:p>
            <a:endParaRPr lang="en-US" dirty="0"/>
          </a:p>
        </p:txBody>
      </p:sp>
    </p:spTree>
    <p:extLst>
      <p:ext uri="{BB962C8B-B14F-4D97-AF65-F5344CB8AC3E}">
        <p14:creationId xmlns:p14="http://schemas.microsoft.com/office/powerpoint/2010/main" val="4131866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dirty="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dirty="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dirty="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dirty="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dirty="0">
              <a:solidFill>
                <a:srgbClr val="969696"/>
              </a:solidFill>
              <a:latin typeface="Segoe UI Variable Display Semib" pitchFamily="2" charset="0"/>
            </a:endParaRPr>
          </a:p>
          <a:p>
            <a:pPr rtl="0"/>
            <a:r>
              <a:rPr lang="en-US" sz="2800" b="0" i="0" u="none" strike="noStrike" kern="1200" baseline="0" dirty="0">
                <a:solidFill>
                  <a:srgbClr val="969696"/>
                </a:solidFill>
                <a:latin typeface="Segoe UI Variable Display Semib" pitchFamily="2" charset="0"/>
              </a:rPr>
              <a:t>Generates and executes update plans automatically</a:t>
            </a:r>
          </a:p>
          <a:p>
            <a:pPr rtl="0"/>
            <a:endParaRPr lang="en-US" sz="2800" b="0" i="0" u="none" strike="noStrike" kern="1200" baseline="0" dirty="0">
              <a:solidFill>
                <a:srgbClr val="969696"/>
              </a:solidFill>
              <a:latin typeface="Segoe UI Variable Display Semib" pitchFamily="2" charset="0"/>
            </a:endParaRPr>
          </a:p>
          <a:p>
            <a:pPr rtl="0"/>
            <a:r>
              <a:rPr lang="en-US" sz="2800" b="0" i="0" u="none" strike="noStrike" kern="1200" baseline="0" dirty="0">
                <a:solidFill>
                  <a:srgbClr val="969696"/>
                </a:solidFill>
                <a:latin typeface="Segoe UI Variable Display Semib" pitchFamily="2" charset="0"/>
              </a:rPr>
              <a:t>Gives you full visibility, control and clear summary of change</a:t>
            </a:r>
          </a:p>
          <a:p>
            <a:pPr rtl="0"/>
            <a:endParaRPr lang="en-US" sz="2800" b="0" i="0" u="none" strike="noStrike" kern="1200" baseline="0" dirty="0">
              <a:solidFill>
                <a:srgbClr val="969696"/>
              </a:solidFill>
              <a:latin typeface="Segoe UI Variable Display Semib" pitchFamily="2" charset="0"/>
            </a:endParaRPr>
          </a:p>
          <a:p>
            <a:pPr rtl="0"/>
            <a:endParaRPr lang="en-US" sz="2800" b="0" i="0" u="none" strike="noStrike" kern="1200" baseline="0" dirty="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7ED-F148-185C-1628-5C723F2B2881}"/>
              </a:ext>
            </a:extLst>
          </p:cNvPr>
          <p:cNvSpPr>
            <a:spLocks noGrp="1"/>
          </p:cNvSpPr>
          <p:nvPr>
            <p:ph type="dt" sz="half" idx="10"/>
          </p:nvPr>
        </p:nvSpPr>
        <p:spPr/>
        <p:txBody>
          <a:bodyPr/>
          <a:lstStyle/>
          <a:p>
            <a:fld id="{82F12CE3-B350-4E75-A2DE-726FE02F3BD6}" type="datetimeFigureOut">
              <a:rPr lang="en-US" smtClean="0"/>
              <a:t>1/6/2026</a:t>
            </a:fld>
            <a:endParaRPr lang="en-US"/>
          </a:p>
        </p:txBody>
      </p:sp>
      <p:sp>
        <p:nvSpPr>
          <p:cNvPr id="3" name="Footer Placeholder 2">
            <a:extLst>
              <a:ext uri="{FF2B5EF4-FFF2-40B4-BE49-F238E27FC236}">
                <a16:creationId xmlns:a16="http://schemas.microsoft.com/office/drawing/2014/main" id="{7466551C-AF63-4CA5-7956-2B76E7ECCA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02774-F0A3-85EC-7AF6-4407163C697B}"/>
              </a:ext>
            </a:extLst>
          </p:cNvPr>
          <p:cNvSpPr>
            <a:spLocks noGrp="1"/>
          </p:cNvSpPr>
          <p:nvPr>
            <p:ph type="sldNum" sz="quarter" idx="12"/>
          </p:nvPr>
        </p:nvSpPr>
        <p:spPr/>
        <p:txBody>
          <a:bodyPr/>
          <a:lstStyle/>
          <a:p>
            <a:fld id="{ADEE676D-EC57-4DEE-898F-528A9D7E19A3}" type="slidenum">
              <a:rPr lang="en-US" smtClean="0"/>
              <a:t>‹#›</a:t>
            </a:fld>
            <a:endParaRPr lang="en-US"/>
          </a:p>
        </p:txBody>
      </p:sp>
    </p:spTree>
    <p:extLst>
      <p:ext uri="{BB962C8B-B14F-4D97-AF65-F5344CB8AC3E}">
        <p14:creationId xmlns:p14="http://schemas.microsoft.com/office/powerpoint/2010/main" val="3260390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accent4"/>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77559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bulleted content">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137160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dirty="0"/>
              <a:t>Title</a:t>
            </a:r>
          </a:p>
          <a:p>
            <a:pPr lvl="0"/>
            <a:endParaRPr lang="en-US" dirty="0"/>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137160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dirty="0"/>
              <a:t>Subtitle</a:t>
            </a:r>
          </a:p>
          <a:p>
            <a:pPr lvl="0"/>
            <a:endParaRPr lang="en-US" dirty="0"/>
          </a:p>
        </p:txBody>
      </p:sp>
      <p:sp>
        <p:nvSpPr>
          <p:cNvPr id="10" name="Content Placeholder 9">
            <a:extLst>
              <a:ext uri="{FF2B5EF4-FFF2-40B4-BE49-F238E27FC236}">
                <a16:creationId xmlns:a16="http://schemas.microsoft.com/office/drawing/2014/main" id="{89C48342-197C-8C39-38C6-60D887E957EB}"/>
              </a:ext>
            </a:extLst>
          </p:cNvPr>
          <p:cNvSpPr>
            <a:spLocks noGrp="1"/>
          </p:cNvSpPr>
          <p:nvPr>
            <p:ph sz="quarter" idx="12"/>
          </p:nvPr>
        </p:nvSpPr>
        <p:spPr>
          <a:xfrm>
            <a:off x="1140564" y="4214190"/>
            <a:ext cx="21945600" cy="5486400"/>
          </a:xfrm>
          <a:prstGeom prst="rect">
            <a:avLst/>
          </a:prstGeom>
        </p:spPr>
        <p:txBody>
          <a:bodyPr/>
          <a:lstStyle>
            <a:lvl1pPr>
              <a:buFont typeface="Arial" panose="020B0604020202020204" pitchFamily="34" charset="0"/>
              <a:buChar char="•"/>
              <a:defRPr sz="4800">
                <a:solidFill>
                  <a:schemeClr val="bg1"/>
                </a:solidFill>
                <a:latin typeface="Segoe UI Variable Text Semibold" pitchFamily="2" charset="0"/>
                <a:cs typeface="Poppins" panose="00000500000000000000" pitchFamily="2" charset="0"/>
              </a:defRPr>
            </a:lvl1pPr>
            <a:lvl2pPr>
              <a:buFont typeface="Arial" panose="020B0604020202020204" pitchFamily="34" charset="0"/>
              <a:buChar char="•"/>
              <a:defRPr sz="4400">
                <a:solidFill>
                  <a:schemeClr val="bg1"/>
                </a:solidFill>
                <a:latin typeface="Segoe UI Variable Text Semibold" pitchFamily="2" charset="0"/>
                <a:cs typeface="Poppins" panose="00000500000000000000" pitchFamily="2" charset="0"/>
              </a:defRPr>
            </a:lvl2pPr>
            <a:lvl3pPr>
              <a:buFont typeface="Arial" panose="020B0604020202020204" pitchFamily="34" charset="0"/>
              <a:buChar char="•"/>
              <a:defRPr sz="4000">
                <a:solidFill>
                  <a:schemeClr val="bg1"/>
                </a:solidFill>
                <a:latin typeface="Segoe UI Variable Text Semibold" pitchFamily="2" charset="0"/>
                <a:cs typeface="Poppins" panose="00000500000000000000" pitchFamily="2" charset="0"/>
              </a:defRPr>
            </a:lvl3pPr>
            <a:lvl4pPr>
              <a:buFont typeface="Arial" panose="020B0604020202020204" pitchFamily="34" charset="0"/>
              <a:buChar char="•"/>
              <a:defRPr sz="3600">
                <a:solidFill>
                  <a:schemeClr val="bg1"/>
                </a:solidFill>
                <a:latin typeface="Segoe UI Variable Text Semibold" pitchFamily="2" charset="0"/>
                <a:cs typeface="Poppins" panose="00000500000000000000" pitchFamily="2" charset="0"/>
              </a:defRPr>
            </a:lvl4pPr>
            <a:lvl5pPr>
              <a:buFont typeface="Arial" panose="020B0604020202020204" pitchFamily="34" charset="0"/>
              <a:buChar char="•"/>
              <a:defRPr sz="3600">
                <a:solidFill>
                  <a:schemeClr val="bg1"/>
                </a:solidFill>
                <a:latin typeface="Segoe UI Variable Text Semibold"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354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dirty="0"/>
              <a:t>Feature list</a:t>
            </a:r>
          </a:p>
          <a:p>
            <a:pPr lvl="0"/>
            <a:endParaRPr lang="en-US" dirty="0"/>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dirty="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dirty="0">
              <a:solidFill>
                <a:schemeClr val="bg2"/>
              </a:solidFill>
            </a:endParaRPr>
          </a:p>
          <a:p>
            <a:pPr lvl="0"/>
            <a:endParaRPr lang="en-US" dirty="0"/>
          </a:p>
          <a:p>
            <a:pPr lvl="0"/>
            <a:endParaRPr lang="en-US" dirty="0"/>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137160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dirty="0"/>
              <a:t>Title</a:t>
            </a:r>
          </a:p>
          <a:p>
            <a:pPr lvl="0"/>
            <a:endParaRPr lang="en-US" dirty="0"/>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137160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dirty="0"/>
              <a:t>Subtitle</a:t>
            </a:r>
          </a:p>
          <a:p>
            <a:pPr lvl="0"/>
            <a:endParaRPr lang="en-US" dirty="0"/>
          </a:p>
        </p:txBody>
      </p:sp>
      <p:sp>
        <p:nvSpPr>
          <p:cNvPr id="10" name="Content Placeholder 9">
            <a:extLst>
              <a:ext uri="{FF2B5EF4-FFF2-40B4-BE49-F238E27FC236}">
                <a16:creationId xmlns:a16="http://schemas.microsoft.com/office/drawing/2014/main" id="{89C48342-197C-8C39-38C6-60D887E957EB}"/>
              </a:ext>
            </a:extLst>
          </p:cNvPr>
          <p:cNvSpPr>
            <a:spLocks noGrp="1"/>
          </p:cNvSpPr>
          <p:nvPr>
            <p:ph sz="quarter" idx="12"/>
          </p:nvPr>
        </p:nvSpPr>
        <p:spPr>
          <a:xfrm>
            <a:off x="1140564" y="4214190"/>
            <a:ext cx="21945600" cy="5486400"/>
          </a:xfrm>
          <a:prstGeom prst="rect">
            <a:avLst/>
          </a:prstGeom>
        </p:spPr>
        <p:txBody>
          <a:bodyPr/>
          <a:lstStyle>
            <a:lvl1pPr>
              <a:buFont typeface="Arial" panose="020B0604020202020204" pitchFamily="34" charset="0"/>
              <a:buChar char="•"/>
              <a:defRPr sz="4800">
                <a:solidFill>
                  <a:schemeClr val="bg1"/>
                </a:solidFill>
                <a:latin typeface="Segoe UI Variable Text Semibold" pitchFamily="2" charset="0"/>
                <a:cs typeface="Poppins" panose="00000500000000000000" pitchFamily="2" charset="0"/>
              </a:defRPr>
            </a:lvl1pPr>
            <a:lvl2pPr>
              <a:buFont typeface="Arial" panose="020B0604020202020204" pitchFamily="34" charset="0"/>
              <a:buChar char="•"/>
              <a:defRPr sz="4400">
                <a:solidFill>
                  <a:schemeClr val="bg1"/>
                </a:solidFill>
                <a:latin typeface="Segoe UI Variable Text Semiligh" pitchFamily="2" charset="0"/>
                <a:cs typeface="Poppins" panose="00000500000000000000" pitchFamily="2" charset="0"/>
              </a:defRPr>
            </a:lvl2pPr>
            <a:lvl3pPr>
              <a:buFont typeface="Arial" panose="020B0604020202020204" pitchFamily="34" charset="0"/>
              <a:buChar char="•"/>
              <a:defRPr sz="4000">
                <a:solidFill>
                  <a:schemeClr val="bg1"/>
                </a:solidFill>
                <a:latin typeface="Segoe UI Variable Text Light" pitchFamily="2" charset="0"/>
                <a:cs typeface="Poppins" panose="00000500000000000000" pitchFamily="2" charset="0"/>
              </a:defRPr>
            </a:lvl3pPr>
            <a:lvl4pPr>
              <a:buFont typeface="Arial" panose="020B0604020202020204" pitchFamily="34" charset="0"/>
              <a:buChar char="•"/>
              <a:defRPr sz="3600">
                <a:solidFill>
                  <a:schemeClr val="bg1"/>
                </a:solidFill>
                <a:latin typeface="Segoe UI Variable Text Light" pitchFamily="2" charset="0"/>
                <a:cs typeface="Poppins" panose="00000500000000000000" pitchFamily="2" charset="0"/>
              </a:defRPr>
            </a:lvl4pPr>
            <a:lvl5pPr>
              <a:buFont typeface="Arial" panose="020B0604020202020204" pitchFamily="34" charset="0"/>
              <a:buChar char="•"/>
              <a:defRPr sz="3600">
                <a:solidFill>
                  <a:schemeClr val="bg1"/>
                </a:solidFill>
                <a:latin typeface="Segoe UI Variable Text Light" pitchFamily="2" charset="0"/>
                <a:cs typeface="Poppins"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98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oint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5" y="6577672"/>
            <a:ext cx="5257800" cy="6071528"/>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Text Placeholder 19">
            <a:extLst>
              <a:ext uri="{FF2B5EF4-FFF2-40B4-BE49-F238E27FC236}">
                <a16:creationId xmlns:a16="http://schemas.microsoft.com/office/drawing/2014/main" id="{A2F02E60-A69D-56C1-7B1F-71CD057DE51A}"/>
              </a:ext>
            </a:extLst>
          </p:cNvPr>
          <p:cNvSpPr>
            <a:spLocks noGrp="1"/>
          </p:cNvSpPr>
          <p:nvPr>
            <p:ph type="body" sz="quarter" idx="10" hasCustomPrompt="1"/>
          </p:nvPr>
        </p:nvSpPr>
        <p:spPr>
          <a:xfrm>
            <a:off x="1140565" y="1066800"/>
            <a:ext cx="137160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9" name="Text Placeholder 19">
            <a:extLst>
              <a:ext uri="{FF2B5EF4-FFF2-40B4-BE49-F238E27FC236}">
                <a16:creationId xmlns:a16="http://schemas.microsoft.com/office/drawing/2014/main" id="{E078718D-6629-DBEB-75B9-C78128FA283C}"/>
              </a:ext>
            </a:extLst>
          </p:cNvPr>
          <p:cNvSpPr>
            <a:spLocks noGrp="1"/>
          </p:cNvSpPr>
          <p:nvPr>
            <p:ph type="body" sz="quarter" idx="11" hasCustomPrompt="1"/>
          </p:nvPr>
        </p:nvSpPr>
        <p:spPr>
          <a:xfrm>
            <a:off x="1140565" y="1930400"/>
            <a:ext cx="137160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dirty="0"/>
              <a:t>Subtitle</a:t>
            </a:r>
          </a:p>
          <a:p>
            <a:pPr lvl="0"/>
            <a:endParaRPr lang="en-US" dirty="0"/>
          </a:p>
        </p:txBody>
      </p:sp>
      <p:sp>
        <p:nvSpPr>
          <p:cNvPr id="14" name="Text Placeholder 13">
            <a:extLst>
              <a:ext uri="{FF2B5EF4-FFF2-40B4-BE49-F238E27FC236}">
                <a16:creationId xmlns:a16="http://schemas.microsoft.com/office/drawing/2014/main" id="{B0DA2C65-B2F3-170F-7586-CCB5F7CD3D08}"/>
              </a:ext>
            </a:extLst>
          </p:cNvPr>
          <p:cNvSpPr>
            <a:spLocks noGrp="1"/>
          </p:cNvSpPr>
          <p:nvPr>
            <p:ph type="body" sz="quarter" idx="24" hasCustomPrompt="1"/>
          </p:nvPr>
        </p:nvSpPr>
        <p:spPr>
          <a:xfrm>
            <a:off x="1498599" y="6926921"/>
            <a:ext cx="4572000" cy="1057511"/>
          </a:xfrm>
          <a:prstGeom prst="rect">
            <a:avLst/>
          </a:prstGeom>
        </p:spPr>
        <p:txBody>
          <a:bodyPr/>
          <a:lstStyle>
            <a:lvl1pPr marL="0" indent="0" algn="ctr">
              <a:buNone/>
              <a:defRPr>
                <a:solidFill>
                  <a:schemeClr val="bg1"/>
                </a:solidFill>
                <a:latin typeface="Segoe UI Semibold" panose="020B0702040204020203" pitchFamily="34" charset="0"/>
                <a:cs typeface="Segoe UI Semibold" panose="020B0702040204020203" pitchFamily="34" charset="0"/>
              </a:defRPr>
            </a:lvl1pPr>
          </a:lstStyle>
          <a:p>
            <a:pPr lvl="0"/>
            <a:r>
              <a:rPr lang="en-US" dirty="0"/>
              <a:t>Item 1</a:t>
            </a:r>
          </a:p>
        </p:txBody>
      </p:sp>
      <p:sp>
        <p:nvSpPr>
          <p:cNvPr id="16" name="Text Placeholder 15">
            <a:extLst>
              <a:ext uri="{FF2B5EF4-FFF2-40B4-BE49-F238E27FC236}">
                <a16:creationId xmlns:a16="http://schemas.microsoft.com/office/drawing/2014/main" id="{6832C663-CE6C-053E-322B-878DB5531E87}"/>
              </a:ext>
            </a:extLst>
          </p:cNvPr>
          <p:cNvSpPr>
            <a:spLocks noGrp="1"/>
          </p:cNvSpPr>
          <p:nvPr>
            <p:ph type="body" sz="quarter" idx="25" hasCustomPrompt="1"/>
          </p:nvPr>
        </p:nvSpPr>
        <p:spPr>
          <a:xfrm>
            <a:off x="1498599" y="8362121"/>
            <a:ext cx="4572000" cy="3909391"/>
          </a:xfrm>
          <a:prstGeom prst="rect">
            <a:avLst/>
          </a:prstGeom>
        </p:spPr>
        <p:txBody>
          <a:bodyPr/>
          <a:lstStyle>
            <a:lvl1pPr marL="0" indent="0">
              <a:buNone/>
              <a:defRPr sz="2400">
                <a:solidFill>
                  <a:schemeClr val="bg1"/>
                </a:solidFill>
                <a:latin typeface="Segoe UI Variable Text" pitchFamily="2" charset="0"/>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Description</a:t>
            </a:r>
          </a:p>
        </p:txBody>
      </p:sp>
      <p:sp>
        <p:nvSpPr>
          <p:cNvPr id="18" name="Rounded Rectangle 1">
            <a:extLst>
              <a:ext uri="{FF2B5EF4-FFF2-40B4-BE49-F238E27FC236}">
                <a16:creationId xmlns:a16="http://schemas.microsoft.com/office/drawing/2014/main" id="{4F3A5E67-F3C5-035C-5975-C86E4FED01B4}"/>
              </a:ext>
            </a:extLst>
          </p:cNvPr>
          <p:cNvSpPr/>
          <p:nvPr userDrawn="1"/>
        </p:nvSpPr>
        <p:spPr>
          <a:xfrm>
            <a:off x="6756399" y="6577672"/>
            <a:ext cx="5257800" cy="6071528"/>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9" name="Text Placeholder 13">
            <a:extLst>
              <a:ext uri="{FF2B5EF4-FFF2-40B4-BE49-F238E27FC236}">
                <a16:creationId xmlns:a16="http://schemas.microsoft.com/office/drawing/2014/main" id="{B22CAE49-23BE-BA75-F5A0-BAD06BC638A4}"/>
              </a:ext>
            </a:extLst>
          </p:cNvPr>
          <p:cNvSpPr>
            <a:spLocks noGrp="1"/>
          </p:cNvSpPr>
          <p:nvPr>
            <p:ph type="body" sz="quarter" idx="26" hasCustomPrompt="1"/>
          </p:nvPr>
        </p:nvSpPr>
        <p:spPr>
          <a:xfrm>
            <a:off x="7114433" y="6926921"/>
            <a:ext cx="4572000" cy="1057511"/>
          </a:xfrm>
          <a:prstGeom prst="rect">
            <a:avLst/>
          </a:prstGeom>
        </p:spPr>
        <p:txBody>
          <a:bodyPr/>
          <a:lstStyle>
            <a:lvl1pPr>
              <a:buNone/>
              <a:defRPr lang="en-US" dirty="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dirty="0"/>
              <a:t>Item 2</a:t>
            </a:r>
          </a:p>
        </p:txBody>
      </p:sp>
      <p:sp>
        <p:nvSpPr>
          <p:cNvPr id="20" name="Text Placeholder 15">
            <a:extLst>
              <a:ext uri="{FF2B5EF4-FFF2-40B4-BE49-F238E27FC236}">
                <a16:creationId xmlns:a16="http://schemas.microsoft.com/office/drawing/2014/main" id="{9FB0A08B-19F7-B70F-77A1-E6BC13CD0608}"/>
              </a:ext>
            </a:extLst>
          </p:cNvPr>
          <p:cNvSpPr>
            <a:spLocks noGrp="1"/>
          </p:cNvSpPr>
          <p:nvPr>
            <p:ph type="body" sz="quarter" idx="27" hasCustomPrompt="1"/>
          </p:nvPr>
        </p:nvSpPr>
        <p:spPr>
          <a:xfrm>
            <a:off x="7114433" y="8362121"/>
            <a:ext cx="4572000" cy="3909391"/>
          </a:xfrm>
          <a:prstGeom prst="rect">
            <a:avLst/>
          </a:prstGeom>
        </p:spPr>
        <p:txBody>
          <a:bodyPr/>
          <a:lstStyle>
            <a:lvl1pPr>
              <a:buNone/>
              <a:defRPr lang="en-US" sz="2400" dirty="0">
                <a:solidFill>
                  <a:schemeClr val="bg1"/>
                </a:solidFill>
                <a:latin typeface="Segoe UI Variable Text" pitchFamily="2" charset="0"/>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marL="0" lvl="0" indent="0">
              <a:buNone/>
            </a:pPr>
            <a:r>
              <a:rPr lang="en-US" dirty="0"/>
              <a:t>Description</a:t>
            </a:r>
          </a:p>
        </p:txBody>
      </p:sp>
      <p:sp>
        <p:nvSpPr>
          <p:cNvPr id="21" name="Rounded Rectangle 1">
            <a:extLst>
              <a:ext uri="{FF2B5EF4-FFF2-40B4-BE49-F238E27FC236}">
                <a16:creationId xmlns:a16="http://schemas.microsoft.com/office/drawing/2014/main" id="{2F3F2CBC-9192-9B7E-47D7-D727491CF6CA}"/>
              </a:ext>
            </a:extLst>
          </p:cNvPr>
          <p:cNvSpPr/>
          <p:nvPr userDrawn="1"/>
        </p:nvSpPr>
        <p:spPr>
          <a:xfrm>
            <a:off x="12372233" y="6577672"/>
            <a:ext cx="5257800" cy="6071528"/>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5" name="Text Placeholder 13">
            <a:extLst>
              <a:ext uri="{FF2B5EF4-FFF2-40B4-BE49-F238E27FC236}">
                <a16:creationId xmlns:a16="http://schemas.microsoft.com/office/drawing/2014/main" id="{2FA6A12E-04E2-F84A-8C36-BE530D324802}"/>
              </a:ext>
            </a:extLst>
          </p:cNvPr>
          <p:cNvSpPr>
            <a:spLocks noGrp="1"/>
          </p:cNvSpPr>
          <p:nvPr>
            <p:ph type="body" sz="quarter" idx="28" hasCustomPrompt="1"/>
          </p:nvPr>
        </p:nvSpPr>
        <p:spPr>
          <a:xfrm>
            <a:off x="12730267" y="6926921"/>
            <a:ext cx="4572000" cy="1057511"/>
          </a:xfrm>
          <a:prstGeom prst="rect">
            <a:avLst/>
          </a:prstGeom>
        </p:spPr>
        <p:txBody>
          <a:bodyPr/>
          <a:lstStyle>
            <a:lvl1pPr>
              <a:buNone/>
              <a:defRPr lang="en-US" dirty="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dirty="0"/>
              <a:t>Item 3</a:t>
            </a:r>
          </a:p>
        </p:txBody>
      </p:sp>
      <p:sp>
        <p:nvSpPr>
          <p:cNvPr id="26" name="Text Placeholder 15">
            <a:extLst>
              <a:ext uri="{FF2B5EF4-FFF2-40B4-BE49-F238E27FC236}">
                <a16:creationId xmlns:a16="http://schemas.microsoft.com/office/drawing/2014/main" id="{B9BC0699-D2C6-530E-438A-9CCD5C02E732}"/>
              </a:ext>
            </a:extLst>
          </p:cNvPr>
          <p:cNvSpPr>
            <a:spLocks noGrp="1"/>
          </p:cNvSpPr>
          <p:nvPr>
            <p:ph type="body" sz="quarter" idx="29" hasCustomPrompt="1"/>
          </p:nvPr>
        </p:nvSpPr>
        <p:spPr>
          <a:xfrm>
            <a:off x="12730267" y="8362121"/>
            <a:ext cx="4572000" cy="3909391"/>
          </a:xfrm>
          <a:prstGeom prst="rect">
            <a:avLst/>
          </a:prstGeom>
        </p:spPr>
        <p:txBody>
          <a:bodyPr/>
          <a:lstStyle>
            <a:lvl1pPr>
              <a:buNone/>
              <a:defRPr lang="en-US" sz="2400" kern="1200" dirty="0">
                <a:solidFill>
                  <a:schemeClr val="bg1"/>
                </a:solidFill>
                <a:latin typeface="Segoe UI Variable Text" pitchFamily="2" charset="0"/>
                <a:ea typeface="+mn-ea"/>
                <a:cs typeface="+mn-cs"/>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Description</a:t>
            </a:r>
          </a:p>
        </p:txBody>
      </p:sp>
      <p:sp>
        <p:nvSpPr>
          <p:cNvPr id="30" name="Rounded Rectangle 1">
            <a:extLst>
              <a:ext uri="{FF2B5EF4-FFF2-40B4-BE49-F238E27FC236}">
                <a16:creationId xmlns:a16="http://schemas.microsoft.com/office/drawing/2014/main" id="{D703B242-80FF-BCD3-4383-DFCD4573BDF2}"/>
              </a:ext>
            </a:extLst>
          </p:cNvPr>
          <p:cNvSpPr/>
          <p:nvPr userDrawn="1"/>
        </p:nvSpPr>
        <p:spPr>
          <a:xfrm>
            <a:off x="17988067" y="6577672"/>
            <a:ext cx="5257800" cy="6071528"/>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4" name="Text Placeholder 13">
            <a:extLst>
              <a:ext uri="{FF2B5EF4-FFF2-40B4-BE49-F238E27FC236}">
                <a16:creationId xmlns:a16="http://schemas.microsoft.com/office/drawing/2014/main" id="{3A5051BF-4F94-FCD3-807A-88592135BAD3}"/>
              </a:ext>
            </a:extLst>
          </p:cNvPr>
          <p:cNvSpPr>
            <a:spLocks noGrp="1"/>
          </p:cNvSpPr>
          <p:nvPr>
            <p:ph type="body" sz="quarter" idx="30" hasCustomPrompt="1"/>
          </p:nvPr>
        </p:nvSpPr>
        <p:spPr>
          <a:xfrm>
            <a:off x="18346101" y="6926921"/>
            <a:ext cx="4572000" cy="1057511"/>
          </a:xfrm>
          <a:prstGeom prst="rect">
            <a:avLst/>
          </a:prstGeom>
        </p:spPr>
        <p:txBody>
          <a:bodyPr/>
          <a:lstStyle>
            <a:lvl1pPr>
              <a:buNone/>
              <a:defRPr lang="en-US" dirty="0">
                <a:solidFill>
                  <a:schemeClr val="bg1"/>
                </a:solidFill>
                <a:latin typeface="Segoe UI Semibold" panose="020B0702040204020203" pitchFamily="34" charset="0"/>
                <a:cs typeface="Segoe UI Semibold" panose="020B0702040204020203" pitchFamily="34" charset="0"/>
              </a:defRPr>
            </a:lvl1pPr>
          </a:lstStyle>
          <a:p>
            <a:pPr marL="0" lvl="0" indent="0" algn="ctr">
              <a:buNone/>
            </a:pPr>
            <a:r>
              <a:rPr lang="en-US" dirty="0"/>
              <a:t>Item 4</a:t>
            </a:r>
          </a:p>
        </p:txBody>
      </p:sp>
      <p:sp>
        <p:nvSpPr>
          <p:cNvPr id="35" name="Text Placeholder 15">
            <a:extLst>
              <a:ext uri="{FF2B5EF4-FFF2-40B4-BE49-F238E27FC236}">
                <a16:creationId xmlns:a16="http://schemas.microsoft.com/office/drawing/2014/main" id="{28783BEE-B2B9-220D-EC99-C4F58F673F2F}"/>
              </a:ext>
            </a:extLst>
          </p:cNvPr>
          <p:cNvSpPr>
            <a:spLocks noGrp="1"/>
          </p:cNvSpPr>
          <p:nvPr>
            <p:ph type="body" sz="quarter" idx="31" hasCustomPrompt="1"/>
          </p:nvPr>
        </p:nvSpPr>
        <p:spPr>
          <a:xfrm>
            <a:off x="18346101" y="8362121"/>
            <a:ext cx="4572000" cy="3909391"/>
          </a:xfrm>
          <a:prstGeom prst="rect">
            <a:avLst/>
          </a:prstGeom>
        </p:spPr>
        <p:txBody>
          <a:bodyPr/>
          <a:lstStyle>
            <a:lvl1pPr>
              <a:buNone/>
              <a:defRPr lang="en-US" sz="2400" kern="1200" dirty="0">
                <a:solidFill>
                  <a:schemeClr val="bg1"/>
                </a:solidFill>
                <a:latin typeface="Segoe UI Variable Text" pitchFamily="2" charset="0"/>
                <a:ea typeface="+mn-ea"/>
                <a:cs typeface="+mn-cs"/>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Description</a:t>
            </a:r>
          </a:p>
        </p:txBody>
      </p:sp>
    </p:spTree>
    <p:extLst>
      <p:ext uri="{BB962C8B-B14F-4D97-AF65-F5344CB8AC3E}">
        <p14:creationId xmlns:p14="http://schemas.microsoft.com/office/powerpoint/2010/main" val="244143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2"/>
        </a:solidFill>
        <a:effectLst/>
      </p:bgPr>
    </p:bg>
    <p:spTree>
      <p:nvGrpSpPr>
        <p:cNvPr id="1" name=""/>
        <p:cNvGrpSpPr/>
        <p:nvPr/>
      </p:nvGrpSpPr>
      <p:grpSpPr>
        <a:xfrm>
          <a:off x="0" y="0"/>
          <a:ext cx="0" cy="0"/>
          <a:chOff x="0" y="0"/>
          <a:chExt cx="0" cy="0"/>
        </a:xfrm>
      </p:grpSpPr>
      <p:sp>
        <p:nvSpPr>
          <p:cNvPr id="8" name="Text Placeholder 19">
            <a:extLst>
              <a:ext uri="{FF2B5EF4-FFF2-40B4-BE49-F238E27FC236}">
                <a16:creationId xmlns:a16="http://schemas.microsoft.com/office/drawing/2014/main" id="{A2F02E60-A69D-56C1-7B1F-71CD057DE51A}"/>
              </a:ext>
            </a:extLst>
          </p:cNvPr>
          <p:cNvSpPr>
            <a:spLocks noGrp="1"/>
          </p:cNvSpPr>
          <p:nvPr>
            <p:ph type="body" sz="quarter" idx="10" hasCustomPrompt="1"/>
          </p:nvPr>
        </p:nvSpPr>
        <p:spPr>
          <a:xfrm>
            <a:off x="1140565" y="1066800"/>
            <a:ext cx="137160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9" name="Text Placeholder 19">
            <a:extLst>
              <a:ext uri="{FF2B5EF4-FFF2-40B4-BE49-F238E27FC236}">
                <a16:creationId xmlns:a16="http://schemas.microsoft.com/office/drawing/2014/main" id="{E078718D-6629-DBEB-75B9-C78128FA283C}"/>
              </a:ext>
            </a:extLst>
          </p:cNvPr>
          <p:cNvSpPr>
            <a:spLocks noGrp="1"/>
          </p:cNvSpPr>
          <p:nvPr>
            <p:ph type="body" sz="quarter" idx="11" hasCustomPrompt="1"/>
          </p:nvPr>
        </p:nvSpPr>
        <p:spPr>
          <a:xfrm>
            <a:off x="1140565" y="1930400"/>
            <a:ext cx="137160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dirty="0"/>
              <a:t>Subtitle</a:t>
            </a:r>
          </a:p>
          <a:p>
            <a:pPr lvl="0"/>
            <a:endParaRPr lang="en-US" dirty="0"/>
          </a:p>
        </p:txBody>
      </p:sp>
    </p:spTree>
    <p:extLst>
      <p:ext uri="{BB962C8B-B14F-4D97-AF65-F5344CB8AC3E}">
        <p14:creationId xmlns:p14="http://schemas.microsoft.com/office/powerpoint/2010/main" val="3400367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2" r:id="rId2"/>
    <p:sldLayoutId id="2147483707"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705" r:id="rId4"/>
    <p:sldLayoutId id="2147483709" r:id="rId5"/>
    <p:sldLayoutId id="2147483708" r:id="rId6"/>
    <p:sldLayoutId id="2147483689" r:id="rId7"/>
    <p:sldLayoutId id="2147483702"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EFCF6-B2B8-8262-2BCA-77B3D96598A0}"/>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DAEF93-2922-0402-A1D8-16C28AD1A4DE}"/>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829A4-2A53-42A3-10A6-E3B49782C566}"/>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82000"/>
                  </a:schemeClr>
                </a:solidFill>
              </a:defRPr>
            </a:lvl1pPr>
          </a:lstStyle>
          <a:p>
            <a:fld id="{82F12CE3-B350-4E75-A2DE-726FE02F3BD6}" type="datetimeFigureOut">
              <a:rPr lang="en-US" smtClean="0"/>
              <a:t>1/6/2026</a:t>
            </a:fld>
            <a:endParaRPr lang="en-US"/>
          </a:p>
        </p:txBody>
      </p:sp>
      <p:sp>
        <p:nvSpPr>
          <p:cNvPr id="5" name="Footer Placeholder 4">
            <a:extLst>
              <a:ext uri="{FF2B5EF4-FFF2-40B4-BE49-F238E27FC236}">
                <a16:creationId xmlns:a16="http://schemas.microsoft.com/office/drawing/2014/main" id="{E418BBCC-EB46-C746-7A52-533B1FEB8162}"/>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DE1E7A-EDFE-D7EE-F367-A3C85959D870}"/>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82000"/>
                  </a:schemeClr>
                </a:solidFill>
              </a:defRPr>
            </a:lvl1pPr>
          </a:lstStyle>
          <a:p>
            <a:fld id="{ADEE676D-EC57-4DEE-898F-528A9D7E19A3}" type="slidenum">
              <a:rPr lang="en-US" smtClean="0"/>
              <a:t>‹#›</a:t>
            </a:fld>
            <a:endParaRPr lang="en-US"/>
          </a:p>
        </p:txBody>
      </p:sp>
    </p:spTree>
    <p:extLst>
      <p:ext uri="{BB962C8B-B14F-4D97-AF65-F5344CB8AC3E}">
        <p14:creationId xmlns:p14="http://schemas.microsoft.com/office/powerpoint/2010/main" val="4020718224"/>
      </p:ext>
    </p:extLst>
  </p:cSld>
  <p:clrMap bg1="lt1" tx1="dk1" bg2="lt2" tx2="dk2" accent1="accent1" accent2="accent2" accent3="accent3" accent4="accent4" accent5="accent5" accent6="accent6" hlink="hlink" folHlink="folHlink"/>
  <p:sldLayoutIdLst>
    <p:sldLayoutId id="2147483717" r:id="rId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aka.ms/aspnet/benchmarks" TargetMode="External"/><Relationship Id="rId5" Type="http://schemas.openxmlformats.org/officeDocument/2006/relationships/hyperlink" Target="https://github.com/dotnet/performance/blob/main/reports/net9to10/README.md" TargetMode="Externa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hyperlink" Target="https://devblogs.microsoft.com/dotnet/copilot-studio-dotnet-wasm/" TargetMode="External"/><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blazor.ne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hyperlink" Target="https://nam06.safelinks.protection.outlook.com/?url=https%3A%2F%2Fapps.apple.com%2Fus%2Fapp%2Fmy-ride-k-12%2Fid6443848115%3Fplatform%3Diphone&amp;data=05%7C02%7Cbethma%40microsoft.com%7Ccb80cafe556344221d2208dcf33adf3d%7C72f988bf86f141af91ab2d7cd011db47%7C1%7C0%7C638652681406071061%7CUnknown%7CTWFpbGZsb3d8eyJWIjoiMC4wLjAwMDAiLCJQIjoiV2luMzIiLCJBTiI6Ik1haWwiLCJXVCI6Mn0%3D%7C0%7C%7C%7C&amp;sdata=Zkp4BTfuzGkGTWQiSl8TcE0LIyxhmB5eyrWjXAakAEI%3D&amp;reserved=0" TargetMode="External"/><Relationship Id="rId4" Type="http://schemas.openxmlformats.org/officeDocument/2006/relationships/hyperlink" Target="https://nam06.safelinks.protection.outlook.com/?url=https%3A%2F%2Fplay.google.com%2Fstore%2Fapps%2Fdetails%3Fid%3Dcom.tylertech.myridek12%26hl%3Den_US&amp;data=05%7C02%7Cbethma%40microsoft.com%7Ccb80cafe556344221d2208dcf33adf3d%7C72f988bf86f141af91ab2d7cd011db47%7C1%7C0%7C638652681406050449%7CUnknown%7CTWFpbGZsb3d8eyJWIjoiMC4wLjAwMDAiLCJQIjoiV2luMzIiLCJBTiI6Ik1haWwiLCJXVCI6Mn0%3D%7C0%7C%7C%7C&amp;sdata=bjIUQfuKnI4ereSQxEzczgsB5tQxWdqB0xJdecpJC0I%3D&amp;reserved=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hyperlink" Target="https://aka.ms/dotnet/ai-template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F2D443-CCBA-F493-BB9C-5979025923DF}"/>
              </a:ext>
            </a:extLst>
          </p:cNvPr>
          <p:cNvSpPr>
            <a:spLocks noGrp="1"/>
          </p:cNvSpPr>
          <p:nvPr>
            <p:ph type="body" sz="quarter" idx="10"/>
          </p:nvPr>
        </p:nvSpPr>
        <p:spPr>
          <a:xfrm>
            <a:off x="1088058" y="1041400"/>
            <a:ext cx="14252026" cy="1828800"/>
          </a:xfrm>
        </p:spPr>
        <p:txBody>
          <a:bodyPr/>
          <a:lstStyle/>
          <a:p>
            <a:r>
              <a:rPr lang="en-US" dirty="0"/>
              <a:t>Build better web apps with Blazor in .NET 10</a:t>
            </a:r>
          </a:p>
        </p:txBody>
      </p:sp>
      <p:sp>
        <p:nvSpPr>
          <p:cNvPr id="9" name="Text Placeholder 8">
            <a:extLst>
              <a:ext uri="{FF2B5EF4-FFF2-40B4-BE49-F238E27FC236}">
                <a16:creationId xmlns:a16="http://schemas.microsoft.com/office/drawing/2014/main" id="{B5149C75-638A-42EB-C98A-5C925C6DBF31}"/>
              </a:ext>
            </a:extLst>
          </p:cNvPr>
          <p:cNvSpPr>
            <a:spLocks noGrp="1"/>
          </p:cNvSpPr>
          <p:nvPr>
            <p:ph type="body" sz="quarter" idx="11"/>
          </p:nvPr>
        </p:nvSpPr>
        <p:spPr>
          <a:xfrm>
            <a:off x="1088058" y="8270932"/>
            <a:ext cx="11658600" cy="1828800"/>
          </a:xfrm>
        </p:spPr>
        <p:txBody>
          <a:bodyPr/>
          <a:lstStyle/>
          <a:p>
            <a:pPr>
              <a:lnSpc>
                <a:spcPct val="100000"/>
              </a:lnSpc>
              <a:spcBef>
                <a:spcPts val="600"/>
              </a:spcBef>
            </a:pPr>
            <a:r>
              <a:rPr lang="en-US" sz="4800" spc="-150" dirty="0">
                <a:solidFill>
                  <a:schemeClr val="bg1"/>
                </a:solidFill>
              </a:rPr>
              <a:t>Daniel Roth</a:t>
            </a:r>
          </a:p>
          <a:p>
            <a:pPr>
              <a:lnSpc>
                <a:spcPct val="100000"/>
              </a:lnSpc>
              <a:spcBef>
                <a:spcPts val="600"/>
              </a:spcBef>
            </a:pPr>
            <a:r>
              <a:rPr lang="en-US" sz="4800" spc="-150" dirty="0"/>
              <a:t>Principal Product Manager</a:t>
            </a:r>
          </a:p>
          <a:p>
            <a:pPr>
              <a:lnSpc>
                <a:spcPct val="100000"/>
              </a:lnSpc>
              <a:spcBef>
                <a:spcPts val="600"/>
              </a:spcBef>
            </a:pPr>
            <a:r>
              <a:rPr lang="en-US" sz="4800" spc="-150" dirty="0"/>
              <a:t>Microsoft</a:t>
            </a:r>
          </a:p>
          <a:p>
            <a:pPr>
              <a:lnSpc>
                <a:spcPct val="100000"/>
              </a:lnSpc>
              <a:spcBef>
                <a:spcPts val="1200"/>
              </a:spcBef>
            </a:pPr>
            <a:endParaRPr lang="en-US" sz="4800" spc="0" dirty="0"/>
          </a:p>
        </p:txBody>
      </p:sp>
    </p:spTree>
    <p:extLst>
      <p:ext uri="{BB962C8B-B14F-4D97-AF65-F5344CB8AC3E}">
        <p14:creationId xmlns:p14="http://schemas.microsoft.com/office/powerpoint/2010/main" val="3345922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33931-6365-33BB-D4AA-02362F4DE3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01AD7F-D09A-6A84-6FA6-5F33651291FF}"/>
              </a:ext>
            </a:extLst>
          </p:cNvPr>
          <p:cNvSpPr>
            <a:spLocks noGrp="1"/>
          </p:cNvSpPr>
          <p:nvPr>
            <p:ph type="body" sz="quarter" idx="11"/>
          </p:nvPr>
        </p:nvSpPr>
        <p:spPr/>
        <p:txBody>
          <a:bodyPr/>
          <a:lstStyle/>
          <a:p>
            <a:r>
              <a:rPr lang="en-US" dirty="0"/>
              <a:t>Metrics, traces, and diagnostic tools</a:t>
            </a:r>
          </a:p>
        </p:txBody>
      </p:sp>
      <p:sp>
        <p:nvSpPr>
          <p:cNvPr id="4" name="Content Placeholder 3">
            <a:extLst>
              <a:ext uri="{FF2B5EF4-FFF2-40B4-BE49-F238E27FC236}">
                <a16:creationId xmlns:a16="http://schemas.microsoft.com/office/drawing/2014/main" id="{C9961D3E-F7FD-ABE0-0D04-EEBFB21E6F71}"/>
              </a:ext>
            </a:extLst>
          </p:cNvPr>
          <p:cNvSpPr>
            <a:spLocks noGrp="1"/>
          </p:cNvSpPr>
          <p:nvPr>
            <p:ph sz="quarter" idx="12"/>
          </p:nvPr>
        </p:nvSpPr>
        <p:spPr/>
        <p:txBody>
          <a:bodyPr/>
          <a:lstStyle/>
          <a:p>
            <a:r>
              <a:rPr lang="en-US" dirty="0"/>
              <a:t>New Blazor specific metrics</a:t>
            </a:r>
          </a:p>
          <a:p>
            <a:r>
              <a:rPr lang="en-US" dirty="0"/>
              <a:t>Improved tracing for Blazor Server</a:t>
            </a:r>
          </a:p>
          <a:p>
            <a:r>
              <a:rPr lang="en-US" dirty="0"/>
              <a:t>Diagnostic tools for Blazor WebAssembly</a:t>
            </a:r>
          </a:p>
          <a:p>
            <a:endParaRPr lang="en-US" dirty="0"/>
          </a:p>
        </p:txBody>
      </p:sp>
      <p:sp>
        <p:nvSpPr>
          <p:cNvPr id="2" name="Text Placeholder 1">
            <a:extLst>
              <a:ext uri="{FF2B5EF4-FFF2-40B4-BE49-F238E27FC236}">
                <a16:creationId xmlns:a16="http://schemas.microsoft.com/office/drawing/2014/main" id="{B279E37E-C6D5-04B7-EF34-E5E36A9EFAAF}"/>
              </a:ext>
            </a:extLst>
          </p:cNvPr>
          <p:cNvSpPr>
            <a:spLocks noGrp="1"/>
          </p:cNvSpPr>
          <p:nvPr>
            <p:ph type="body" sz="quarter" idx="10"/>
          </p:nvPr>
        </p:nvSpPr>
        <p:spPr/>
        <p:txBody>
          <a:bodyPr/>
          <a:lstStyle/>
          <a:p>
            <a:r>
              <a:rPr lang="en-US" dirty="0"/>
              <a:t>Observability &amp; diagnostics</a:t>
            </a:r>
          </a:p>
        </p:txBody>
      </p:sp>
    </p:spTree>
    <p:extLst>
      <p:ext uri="{BB962C8B-B14F-4D97-AF65-F5344CB8AC3E}">
        <p14:creationId xmlns:p14="http://schemas.microsoft.com/office/powerpoint/2010/main" val="702057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6614-26C5-F5B7-02B1-C29784BE88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F860BA0-EC6D-0202-1DEE-36031C12FA00}"/>
              </a:ext>
            </a:extLst>
          </p:cNvPr>
          <p:cNvSpPr>
            <a:spLocks noGrp="1"/>
          </p:cNvSpPr>
          <p:nvPr>
            <p:ph type="body" sz="quarter" idx="29"/>
          </p:nvPr>
        </p:nvSpPr>
        <p:spPr/>
        <p:txBody>
          <a:bodyPr/>
          <a:lstStyle/>
          <a:p>
            <a:r>
              <a:rPr lang="en-US" dirty="0"/>
              <a:t>Metrics, traces, &amp; diagnostic tools</a:t>
            </a:r>
          </a:p>
        </p:txBody>
      </p:sp>
      <p:sp>
        <p:nvSpPr>
          <p:cNvPr id="3" name="Text Placeholder 2">
            <a:extLst>
              <a:ext uri="{FF2B5EF4-FFF2-40B4-BE49-F238E27FC236}">
                <a16:creationId xmlns:a16="http://schemas.microsoft.com/office/drawing/2014/main" id="{F1AA2877-03D9-903F-8246-F2CDA889F96E}"/>
              </a:ext>
            </a:extLst>
          </p:cNvPr>
          <p:cNvSpPr>
            <a:spLocks noGrp="1"/>
          </p:cNvSpPr>
          <p:nvPr>
            <p:ph type="body" sz="quarter" idx="30"/>
          </p:nvPr>
        </p:nvSpPr>
        <p:spPr/>
        <p:txBody>
          <a:bodyPr/>
          <a:lstStyle/>
          <a:p>
            <a:r>
              <a:rPr lang="en-US" dirty="0"/>
              <a:t>New Blazor metrics, improved Blazor Service distributed tracing, and Blazor WebAssembly diagnostic tools</a:t>
            </a:r>
          </a:p>
        </p:txBody>
      </p:sp>
      <p:sp>
        <p:nvSpPr>
          <p:cNvPr id="6" name="Picture Placeholder 4">
            <a:extLst>
              <a:ext uri="{FF2B5EF4-FFF2-40B4-BE49-F238E27FC236}">
                <a16:creationId xmlns:a16="http://schemas.microsoft.com/office/drawing/2014/main" id="{988769FA-94AE-4F63-CD28-126D310196D1}"/>
              </a:ext>
            </a:extLst>
          </p:cNvPr>
          <p:cNvSpPr>
            <a:spLocks noGrp="1"/>
          </p:cNvSpPr>
          <p:nvPr>
            <p:ph type="pic" sz="quarter" idx="28"/>
          </p:nvPr>
        </p:nvSpPr>
        <p:spPr>
          <a:xfrm>
            <a:off x="10544175" y="1143000"/>
            <a:ext cx="12687300" cy="11315700"/>
          </a:xfrm>
          <a:blipFill>
            <a:blip r:embed="rId3"/>
            <a:stretch>
              <a:fillRect l="-79010" t="-13434" r="271" b="-504"/>
            </a:stretch>
          </a:blipFill>
        </p:spPr>
        <p:txBody>
          <a:bodyPr/>
          <a:lstStyle/>
          <a:p>
            <a:endParaRPr lang="en-US"/>
          </a:p>
        </p:txBody>
      </p:sp>
    </p:spTree>
    <p:extLst>
      <p:ext uri="{BB962C8B-B14F-4D97-AF65-F5344CB8AC3E}">
        <p14:creationId xmlns:p14="http://schemas.microsoft.com/office/powerpoint/2010/main" val="215480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4911-452C-9B27-C743-2767F3BE429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7E613CC-3885-8566-8A8A-4E49CA2D0BF1}"/>
              </a:ext>
            </a:extLst>
          </p:cNvPr>
          <p:cNvSpPr>
            <a:spLocks noGrp="1"/>
          </p:cNvSpPr>
          <p:nvPr>
            <p:ph type="body" sz="quarter" idx="10"/>
          </p:nvPr>
        </p:nvSpPr>
        <p:spPr/>
        <p:txBody>
          <a:bodyPr/>
          <a:lstStyle/>
          <a:p>
            <a:r>
              <a:rPr lang="en-US" dirty="0"/>
              <a:t>Improved performance</a:t>
            </a:r>
          </a:p>
        </p:txBody>
      </p:sp>
      <p:sp>
        <p:nvSpPr>
          <p:cNvPr id="3" name="Text Placeholder 2">
            <a:extLst>
              <a:ext uri="{FF2B5EF4-FFF2-40B4-BE49-F238E27FC236}">
                <a16:creationId xmlns:a16="http://schemas.microsoft.com/office/drawing/2014/main" id="{D24E9DFB-B1CA-E72F-381A-161C4A440DE9}"/>
              </a:ext>
            </a:extLst>
          </p:cNvPr>
          <p:cNvSpPr>
            <a:spLocks noGrp="1"/>
          </p:cNvSpPr>
          <p:nvPr>
            <p:ph type="body" sz="quarter" idx="11"/>
          </p:nvPr>
        </p:nvSpPr>
        <p:spPr/>
        <p:txBody>
          <a:bodyPr/>
          <a:lstStyle/>
          <a:p>
            <a:r>
              <a:rPr lang="en-US" dirty="0"/>
              <a:t>Startup &amp; runtime</a:t>
            </a:r>
          </a:p>
        </p:txBody>
      </p:sp>
      <p:sp>
        <p:nvSpPr>
          <p:cNvPr id="4" name="Content Placeholder 3">
            <a:extLst>
              <a:ext uri="{FF2B5EF4-FFF2-40B4-BE49-F238E27FC236}">
                <a16:creationId xmlns:a16="http://schemas.microsoft.com/office/drawing/2014/main" id="{D16D4997-5CA4-52D6-4D44-6CB445CD3FFE}"/>
              </a:ext>
            </a:extLst>
          </p:cNvPr>
          <p:cNvSpPr>
            <a:spLocks noGrp="1"/>
          </p:cNvSpPr>
          <p:nvPr>
            <p:ph sz="quarter" idx="12"/>
          </p:nvPr>
        </p:nvSpPr>
        <p:spPr>
          <a:xfrm>
            <a:off x="1140564" y="3302560"/>
            <a:ext cx="21945600" cy="5486400"/>
          </a:xfrm>
        </p:spPr>
        <p:txBody>
          <a:bodyPr/>
          <a:lstStyle/>
          <a:p>
            <a:r>
              <a:rPr lang="en-US" dirty="0"/>
              <a:t>Blazor framework scripts fingerprinted, compressed, and cached</a:t>
            </a:r>
          </a:p>
          <a:p>
            <a:r>
              <a:rPr lang="en-US" dirty="0"/>
              <a:t>Preload Blazor WebAssembly resources</a:t>
            </a:r>
          </a:p>
          <a:p>
            <a:r>
              <a:rPr lang="en-US" dirty="0"/>
              <a:t>Faster runtime execution &amp; rendering</a:t>
            </a:r>
          </a:p>
        </p:txBody>
      </p:sp>
      <p:pic>
        <p:nvPicPr>
          <p:cNvPr id="10" name="Picture 9">
            <a:extLst>
              <a:ext uri="{FF2B5EF4-FFF2-40B4-BE49-F238E27FC236}">
                <a16:creationId xmlns:a16="http://schemas.microsoft.com/office/drawing/2014/main" id="{D567B337-FDD9-5B7F-0511-72ADAD9101BA}"/>
              </a:ext>
            </a:extLst>
          </p:cNvPr>
          <p:cNvPicPr>
            <a:picLocks noChangeAspect="1"/>
          </p:cNvPicPr>
          <p:nvPr/>
        </p:nvPicPr>
        <p:blipFill>
          <a:blip r:embed="rId3"/>
          <a:stretch>
            <a:fillRect/>
          </a:stretch>
        </p:blipFill>
        <p:spPr>
          <a:xfrm>
            <a:off x="12689843" y="6398283"/>
            <a:ext cx="10378902" cy="6419942"/>
          </a:xfrm>
          <a:prstGeom prst="rect">
            <a:avLst/>
          </a:prstGeom>
        </p:spPr>
      </p:pic>
      <p:pic>
        <p:nvPicPr>
          <p:cNvPr id="11" name="Picture 2">
            <a:extLst>
              <a:ext uri="{FF2B5EF4-FFF2-40B4-BE49-F238E27FC236}">
                <a16:creationId xmlns:a16="http://schemas.microsoft.com/office/drawing/2014/main" id="{D7788B17-704B-90B1-19DC-3A3F4AE85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563" y="6398283"/>
            <a:ext cx="11307721" cy="64199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516F2C-0F06-0981-137A-FBB4BEB219EB}"/>
              </a:ext>
            </a:extLst>
          </p:cNvPr>
          <p:cNvSpPr txBox="1"/>
          <p:nvPr/>
        </p:nvSpPr>
        <p:spPr>
          <a:xfrm>
            <a:off x="2866264" y="13042143"/>
            <a:ext cx="7856318" cy="276999"/>
          </a:xfrm>
          <a:prstGeom prst="rect">
            <a:avLst/>
          </a:prstGeom>
          <a:noFill/>
        </p:spPr>
        <p:txBody>
          <a:bodyPr wrap="none" lIns="0" tIns="0" rIns="0" bIns="0" rtlCol="0">
            <a:spAutoFit/>
          </a:bodyPr>
          <a:lstStyle/>
          <a:p>
            <a:pPr algn="l"/>
            <a:r>
              <a:rPr lang="en-US" sz="1600" dirty="0">
                <a:solidFill>
                  <a:schemeClr val="accent5"/>
                </a:solidFill>
                <a:latin typeface="Segoe UI Variable Text Semibold" pitchFamily="2" charset="0"/>
                <a:hlinkClick r:id="rId5">
                  <a:extLst>
                    <a:ext uri="{A12FA001-AC4F-418D-AE19-62706E023703}">
                      <ahyp:hlinkClr xmlns:ahyp="http://schemas.microsoft.com/office/drawing/2018/hyperlinkcolor" val="tx"/>
                    </a:ext>
                  </a:extLst>
                </a:hlinkClick>
              </a:rPr>
              <a:t>https://github.com/dotnet/performance/blob/main/reports/net9to10/</a:t>
            </a:r>
            <a:r>
              <a:rPr lang="en-US" dirty="0">
                <a:solidFill>
                  <a:schemeClr val="accent5"/>
                </a:solidFill>
                <a:latin typeface="Segoe UI Variable Text Semibold" pitchFamily="2" charset="0"/>
                <a:hlinkClick r:id="rId5">
                  <a:extLst>
                    <a:ext uri="{A12FA001-AC4F-418D-AE19-62706E023703}">
                      <ahyp:hlinkClr xmlns:ahyp="http://schemas.microsoft.com/office/drawing/2018/hyperlinkcolor" val="tx"/>
                    </a:ext>
                  </a:extLst>
                </a:hlinkClick>
              </a:rPr>
              <a:t>README</a:t>
            </a:r>
            <a:r>
              <a:rPr lang="en-US" sz="1600" dirty="0">
                <a:solidFill>
                  <a:schemeClr val="accent5"/>
                </a:solidFill>
                <a:latin typeface="Segoe UI Variable Text Semibold" pitchFamily="2" charset="0"/>
                <a:hlinkClick r:id="rId5">
                  <a:extLst>
                    <a:ext uri="{A12FA001-AC4F-418D-AE19-62706E023703}">
                      <ahyp:hlinkClr xmlns:ahyp="http://schemas.microsoft.com/office/drawing/2018/hyperlinkcolor" val="tx"/>
                    </a:ext>
                  </a:extLst>
                </a:hlinkClick>
              </a:rPr>
              <a:t>.md</a:t>
            </a:r>
            <a:r>
              <a:rPr lang="en-US" sz="1600" dirty="0">
                <a:solidFill>
                  <a:schemeClr val="accent5"/>
                </a:solidFill>
                <a:latin typeface="Segoe UI Variable Text Semibold" pitchFamily="2" charset="0"/>
              </a:rPr>
              <a:t> </a:t>
            </a:r>
          </a:p>
        </p:txBody>
      </p:sp>
      <p:sp>
        <p:nvSpPr>
          <p:cNvPr id="14" name="TextBox 13">
            <a:extLst>
              <a:ext uri="{FF2B5EF4-FFF2-40B4-BE49-F238E27FC236}">
                <a16:creationId xmlns:a16="http://schemas.microsoft.com/office/drawing/2014/main" id="{5178729F-9EC1-F411-526E-5929C4602A17}"/>
              </a:ext>
            </a:extLst>
          </p:cNvPr>
          <p:cNvSpPr txBox="1"/>
          <p:nvPr/>
        </p:nvSpPr>
        <p:spPr>
          <a:xfrm>
            <a:off x="16008589" y="13042142"/>
            <a:ext cx="3741409" cy="276999"/>
          </a:xfrm>
          <a:prstGeom prst="rect">
            <a:avLst/>
          </a:prstGeom>
          <a:noFill/>
        </p:spPr>
        <p:txBody>
          <a:bodyPr wrap="none" lIns="0" tIns="0" rIns="0" bIns="0" rtlCol="0">
            <a:spAutoFit/>
          </a:bodyPr>
          <a:lstStyle/>
          <a:p>
            <a:pPr algn="l"/>
            <a:r>
              <a:rPr lang="en-US" dirty="0">
                <a:solidFill>
                  <a:schemeClr val="accent5"/>
                </a:solidFill>
                <a:latin typeface="Segoe UI Variable Text Semibold" pitchFamily="2" charset="0"/>
                <a:hlinkClick r:id="rId6">
                  <a:extLst>
                    <a:ext uri="{A12FA001-AC4F-418D-AE19-62706E023703}">
                      <ahyp:hlinkClr xmlns:ahyp="http://schemas.microsoft.com/office/drawing/2018/hyperlinkcolor" val="tx"/>
                    </a:ext>
                  </a:extLst>
                </a:hlinkClick>
              </a:rPr>
              <a:t>https://aka.ms/aspnet/benchmarks</a:t>
            </a:r>
            <a:r>
              <a:rPr lang="en-US" dirty="0">
                <a:solidFill>
                  <a:schemeClr val="accent5"/>
                </a:solidFill>
                <a:latin typeface="Segoe UI Variable Text Semibold" pitchFamily="2" charset="0"/>
              </a:rPr>
              <a:t> </a:t>
            </a:r>
          </a:p>
        </p:txBody>
      </p:sp>
      <p:sp>
        <p:nvSpPr>
          <p:cNvPr id="12" name="TextBox 11">
            <a:extLst>
              <a:ext uri="{FF2B5EF4-FFF2-40B4-BE49-F238E27FC236}">
                <a16:creationId xmlns:a16="http://schemas.microsoft.com/office/drawing/2014/main" id="{422106B2-C0C6-3726-0BE9-7C71D2E98EF8}"/>
              </a:ext>
            </a:extLst>
          </p:cNvPr>
          <p:cNvSpPr txBox="1"/>
          <p:nvPr/>
        </p:nvSpPr>
        <p:spPr>
          <a:xfrm>
            <a:off x="16623084" y="9530922"/>
            <a:ext cx="2512420" cy="1107996"/>
          </a:xfrm>
          <a:prstGeom prst="rect">
            <a:avLst/>
          </a:prstGeom>
          <a:noFill/>
        </p:spPr>
        <p:txBody>
          <a:bodyPr wrap="square" lIns="0" tIns="0" rIns="0" bIns="0" rtlCol="0">
            <a:spAutoFit/>
          </a:bodyPr>
          <a:lstStyle/>
          <a:p>
            <a:pPr algn="l"/>
            <a:r>
              <a:rPr lang="en-US" sz="3600" b="1" dirty="0">
                <a:latin typeface="Poppins" panose="00000500000000000000" pitchFamily="2" charset="0"/>
                <a:cs typeface="Poppins" panose="00000500000000000000" pitchFamily="2" charset="0"/>
              </a:rPr>
              <a:t>20% </a:t>
            </a:r>
            <a:r>
              <a:rPr lang="en-US" sz="3600" dirty="0">
                <a:latin typeface="Poppins" panose="00000500000000000000" pitchFamily="2" charset="0"/>
                <a:cs typeface="Poppins" panose="00000500000000000000" pitchFamily="2" charset="0"/>
              </a:rPr>
              <a:t>faster rendering!</a:t>
            </a:r>
          </a:p>
        </p:txBody>
      </p:sp>
    </p:spTree>
    <p:extLst>
      <p:ext uri="{BB962C8B-B14F-4D97-AF65-F5344CB8AC3E}">
        <p14:creationId xmlns:p14="http://schemas.microsoft.com/office/powerpoint/2010/main" val="384716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28000" r="-28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16C2E-C02E-9584-C80C-AD18D96EA850}"/>
              </a:ext>
            </a:extLst>
          </p:cNvPr>
          <p:cNvSpPr>
            <a:spLocks noGrp="1"/>
          </p:cNvSpPr>
          <p:nvPr>
            <p:ph type="body" sz="quarter" idx="16"/>
          </p:nvPr>
        </p:nvSpPr>
        <p:spPr>
          <a:xfrm>
            <a:off x="1060014" y="1705190"/>
            <a:ext cx="9721868" cy="1021385"/>
          </a:xfrm>
        </p:spPr>
        <p:txBody>
          <a:bodyPr/>
          <a:lstStyle/>
          <a:p>
            <a:r>
              <a:rPr lang="en-US" dirty="0">
                <a:latin typeface="Segoe UI Semibold" panose="020B0702040204020203" pitchFamily="34" charset="0"/>
                <a:ea typeface="Segoe UI Black" panose="020B0A02040204020203" pitchFamily="34" charset="0"/>
                <a:cs typeface="Segoe UI Semibold" panose="020B0702040204020203" pitchFamily="34" charset="0"/>
              </a:rPr>
              <a:t>Microsoft Copilot Studio</a:t>
            </a:r>
          </a:p>
        </p:txBody>
      </p:sp>
      <p:sp>
        <p:nvSpPr>
          <p:cNvPr id="6" name="Text Placeholder 5">
            <a:extLst>
              <a:ext uri="{FF2B5EF4-FFF2-40B4-BE49-F238E27FC236}">
                <a16:creationId xmlns:a16="http://schemas.microsoft.com/office/drawing/2014/main" id="{E4BB7E2C-1146-9DB8-66B8-8403C8C9BF9E}"/>
              </a:ext>
            </a:extLst>
          </p:cNvPr>
          <p:cNvSpPr>
            <a:spLocks noGrp="1"/>
          </p:cNvSpPr>
          <p:nvPr>
            <p:ph type="body" sz="quarter" idx="19"/>
          </p:nvPr>
        </p:nvSpPr>
        <p:spPr/>
        <p:txBody>
          <a:bodyPr/>
          <a:lstStyle/>
          <a:p>
            <a:r>
              <a:rPr lang="en-US" dirty="0"/>
              <a:t>Powering production agents on the web </a:t>
            </a:r>
          </a:p>
        </p:txBody>
      </p:sp>
      <p:sp>
        <p:nvSpPr>
          <p:cNvPr id="7" name="Text Placeholder 6">
            <a:extLst>
              <a:ext uri="{FF2B5EF4-FFF2-40B4-BE49-F238E27FC236}">
                <a16:creationId xmlns:a16="http://schemas.microsoft.com/office/drawing/2014/main" id="{F7449AA5-BF39-F8A5-5965-839B7813D829}"/>
              </a:ext>
            </a:extLst>
          </p:cNvPr>
          <p:cNvSpPr>
            <a:spLocks noGrp="1"/>
          </p:cNvSpPr>
          <p:nvPr>
            <p:ph type="body" sz="quarter" idx="20"/>
          </p:nvPr>
        </p:nvSpPr>
        <p:spPr>
          <a:xfrm>
            <a:off x="1060014" y="2891661"/>
            <a:ext cx="8877892" cy="3657635"/>
          </a:xfrm>
        </p:spPr>
        <p:txBody>
          <a:bodyPr/>
          <a:lstStyle/>
          <a:p>
            <a:pPr marL="342900" indent="-342900">
              <a:buFont typeface="Arial" panose="020B0604020202020204" pitchFamily="34" charset="0"/>
              <a:buChar char="•"/>
            </a:pPr>
            <a:r>
              <a:rPr lang="en-US" dirty="0"/>
              <a:t>Platform for building and managing AI agents and automation.</a:t>
            </a:r>
          </a:p>
          <a:p>
            <a:pPr marL="342900" indent="-342900">
              <a:buFont typeface="Arial" panose="020B0604020202020204" pitchFamily="34" charset="0"/>
              <a:buChar char="•"/>
            </a:pPr>
            <a:r>
              <a:rPr lang="en-US" dirty="0"/>
              <a:t>Maintains a consistent user experience by running existing C# code directly in the browser on WebAssembly.</a:t>
            </a:r>
          </a:p>
          <a:p>
            <a:pPr marL="342900" indent="-342900">
              <a:buFont typeface="Arial" panose="020B0604020202020204" pitchFamily="34" charset="0"/>
              <a:buChar char="•"/>
            </a:pPr>
            <a:r>
              <a:rPr lang="en-US" dirty="0"/>
              <a:t>Leverages .NET WebAssembly ahead-of-time (AOT) compilation for improved runtime performance.</a:t>
            </a:r>
          </a:p>
          <a:p>
            <a:pPr marL="342900" indent="-342900">
              <a:buFont typeface="Arial" panose="020B0604020202020204" pitchFamily="34" charset="0"/>
              <a:buChar char="•"/>
            </a:pPr>
            <a:r>
              <a:rPr lang="en-US" dirty="0"/>
              <a:t>Significant load time &amp; runtime execution performance improvements from the latest .NET version.</a:t>
            </a:r>
          </a:p>
          <a:p>
            <a:pPr marL="342900" indent="-342900">
              <a:buFont typeface="Arial" panose="020B0604020202020204" pitchFamily="34" charset="0"/>
              <a:buChar char="•"/>
            </a:pPr>
            <a:endParaRPr lang="en-US" dirty="0"/>
          </a:p>
        </p:txBody>
      </p:sp>
      <p:pic>
        <p:nvPicPr>
          <p:cNvPr id="5" name="Picture 4" descr="A graph of a bar chart&#10;&#10;AI-generated content may be incorrect.">
            <a:extLst>
              <a:ext uri="{FF2B5EF4-FFF2-40B4-BE49-F238E27FC236}">
                <a16:creationId xmlns:a16="http://schemas.microsoft.com/office/drawing/2014/main" id="{2EEB56BE-A0E3-0A9C-2278-F41885E2C4BC}"/>
              </a:ext>
            </a:extLst>
          </p:cNvPr>
          <p:cNvPicPr>
            <a:picLocks noChangeAspect="1"/>
          </p:cNvPicPr>
          <p:nvPr/>
        </p:nvPicPr>
        <p:blipFill>
          <a:blip r:embed="rId6"/>
          <a:stretch>
            <a:fillRect/>
          </a:stretch>
        </p:blipFill>
        <p:spPr>
          <a:xfrm>
            <a:off x="1187282" y="6145781"/>
            <a:ext cx="12320473" cy="5471454"/>
          </a:xfrm>
          <a:prstGeom prst="rect">
            <a:avLst/>
          </a:prstGeom>
        </p:spPr>
      </p:pic>
      <p:pic>
        <p:nvPicPr>
          <p:cNvPr id="16" name="CopilotStudio-Variable">
            <a:hlinkClick r:id="" action="ppaction://media"/>
            <a:extLst>
              <a:ext uri="{FF2B5EF4-FFF2-40B4-BE49-F238E27FC236}">
                <a16:creationId xmlns:a16="http://schemas.microsoft.com/office/drawing/2014/main" id="{E479A5A1-E3D9-2559-F92B-29A7D0C5B7C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808254" y="2098764"/>
            <a:ext cx="9518471" cy="9518471"/>
          </a:xfrm>
          <a:prstGeom prst="rect">
            <a:avLst/>
          </a:prstGeom>
        </p:spPr>
      </p:pic>
      <p:sp>
        <p:nvSpPr>
          <p:cNvPr id="20" name="TextBox 19">
            <a:extLst>
              <a:ext uri="{FF2B5EF4-FFF2-40B4-BE49-F238E27FC236}">
                <a16:creationId xmlns:a16="http://schemas.microsoft.com/office/drawing/2014/main" id="{831EBC37-332A-2F55-08C4-B20019AF7786}"/>
              </a:ext>
            </a:extLst>
          </p:cNvPr>
          <p:cNvSpPr txBox="1"/>
          <p:nvPr/>
        </p:nvSpPr>
        <p:spPr>
          <a:xfrm>
            <a:off x="1187282" y="11779977"/>
            <a:ext cx="12194770" cy="461665"/>
          </a:xfrm>
          <a:prstGeom prst="rect">
            <a:avLst/>
          </a:prstGeom>
          <a:noFill/>
        </p:spPr>
        <p:txBody>
          <a:bodyPr wrap="square">
            <a:spAutoFit/>
          </a:bodyPr>
          <a:lstStyle/>
          <a:p>
            <a:r>
              <a:rPr lang="en-US" sz="2400" dirty="0">
                <a:solidFill>
                  <a:schemeClr val="accent3">
                    <a:lumMod val="75000"/>
                  </a:schemeClr>
                </a:solidFill>
                <a:hlinkClick r:id="rId8">
                  <a:extLst>
                    <a:ext uri="{A12FA001-AC4F-418D-AE19-62706E023703}">
                      <ahyp:hlinkClr xmlns:ahyp="http://schemas.microsoft.com/office/drawing/2018/hyperlinkcolor" val="tx"/>
                    </a:ext>
                  </a:extLst>
                </a:hlinkClick>
              </a:rPr>
              <a:t>https://devblogs.microsoft.com/dotnet/copilot-studio-dotnet-wasm/</a:t>
            </a:r>
            <a:endParaRPr lang="en-US" sz="2400" dirty="0">
              <a:solidFill>
                <a:schemeClr val="accent3">
                  <a:lumMod val="75000"/>
                </a:schemeClr>
              </a:solidFill>
            </a:endParaRPr>
          </a:p>
        </p:txBody>
      </p:sp>
    </p:spTree>
    <p:extLst>
      <p:ext uri="{BB962C8B-B14F-4D97-AF65-F5344CB8AC3E}">
        <p14:creationId xmlns:p14="http://schemas.microsoft.com/office/powerpoint/2010/main" val="154634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4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4F9904-2CBF-F12E-34C6-8F4FFAF6EB7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8389C77-A861-C16C-25C6-22C271275AB1}"/>
              </a:ext>
            </a:extLst>
          </p:cNvPr>
          <p:cNvSpPr>
            <a:spLocks noGrp="1"/>
          </p:cNvSpPr>
          <p:nvPr>
            <p:ph type="body" sz="quarter" idx="29"/>
          </p:nvPr>
        </p:nvSpPr>
        <p:spPr/>
        <p:txBody>
          <a:bodyPr/>
          <a:lstStyle/>
          <a:p>
            <a:r>
              <a:rPr lang="en-US" dirty="0"/>
              <a:t>Startup improvements</a:t>
            </a:r>
          </a:p>
        </p:txBody>
      </p:sp>
      <p:sp>
        <p:nvSpPr>
          <p:cNvPr id="3" name="Text Placeholder 2">
            <a:extLst>
              <a:ext uri="{FF2B5EF4-FFF2-40B4-BE49-F238E27FC236}">
                <a16:creationId xmlns:a16="http://schemas.microsoft.com/office/drawing/2014/main" id="{FF62E5B6-4D23-D3F4-A564-639A58E800A3}"/>
              </a:ext>
            </a:extLst>
          </p:cNvPr>
          <p:cNvSpPr>
            <a:spLocks noGrp="1"/>
          </p:cNvSpPr>
          <p:nvPr>
            <p:ph type="body" sz="quarter" idx="30"/>
          </p:nvPr>
        </p:nvSpPr>
        <p:spPr/>
        <p:txBody>
          <a:bodyPr/>
          <a:lstStyle/>
          <a:p>
            <a:r>
              <a:rPr lang="en-US" dirty="0"/>
              <a:t>Optimized framework scripts &amp; preloaded resources.</a:t>
            </a:r>
          </a:p>
        </p:txBody>
      </p:sp>
      <p:pic>
        <p:nvPicPr>
          <p:cNvPr id="7" name="Picture Placeholder 6">
            <a:extLst>
              <a:ext uri="{FF2B5EF4-FFF2-40B4-BE49-F238E27FC236}">
                <a16:creationId xmlns:a16="http://schemas.microsoft.com/office/drawing/2014/main" id="{33867D3B-DFBC-9A42-3530-66B9D66B2DD6}"/>
              </a:ext>
            </a:extLst>
          </p:cNvPr>
          <p:cNvPicPr>
            <a:picLocks noGrp="1" noChangeAspect="1"/>
          </p:cNvPicPr>
          <p:nvPr>
            <p:ph type="pic" sz="quarter" idx="28"/>
          </p:nvPr>
        </p:nvPicPr>
        <p:blipFill>
          <a:blip r:embed="rId3"/>
          <a:srcRect l="1911" r="1911"/>
          <a:stretch/>
        </p:blipFill>
        <p:spPr/>
      </p:pic>
    </p:spTree>
    <p:extLst>
      <p:ext uri="{BB962C8B-B14F-4D97-AF65-F5344CB8AC3E}">
        <p14:creationId xmlns:p14="http://schemas.microsoft.com/office/powerpoint/2010/main" val="150478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1F846B-8063-EA44-E8E9-2C123E32201A}"/>
              </a:ext>
            </a:extLst>
          </p:cNvPr>
          <p:cNvSpPr>
            <a:spLocks noGrp="1"/>
          </p:cNvSpPr>
          <p:nvPr>
            <p:ph type="body" sz="quarter" idx="10"/>
          </p:nvPr>
        </p:nvSpPr>
        <p:spPr/>
        <p:txBody>
          <a:bodyPr/>
          <a:lstStyle/>
          <a:p>
            <a:r>
              <a:rPr lang="en-US" dirty="0"/>
              <a:t>Delight developers</a:t>
            </a:r>
          </a:p>
        </p:txBody>
      </p:sp>
      <p:sp>
        <p:nvSpPr>
          <p:cNvPr id="3" name="Text Placeholder 2">
            <a:extLst>
              <a:ext uri="{FF2B5EF4-FFF2-40B4-BE49-F238E27FC236}">
                <a16:creationId xmlns:a16="http://schemas.microsoft.com/office/drawing/2014/main" id="{80F0A2AB-37E9-8492-AA8D-B8643CF667F1}"/>
              </a:ext>
            </a:extLst>
          </p:cNvPr>
          <p:cNvSpPr>
            <a:spLocks noGrp="1"/>
          </p:cNvSpPr>
          <p:nvPr>
            <p:ph type="body" sz="quarter" idx="11"/>
          </p:nvPr>
        </p:nvSpPr>
        <p:spPr>
          <a:xfrm>
            <a:off x="1140565" y="1930400"/>
            <a:ext cx="15978202" cy="939800"/>
          </a:xfrm>
        </p:spPr>
        <p:txBody>
          <a:bodyPr/>
          <a:lstStyle/>
          <a:p>
            <a:r>
              <a:rPr lang="en-US" dirty="0"/>
              <a:t>Address top pain points &amp; feature gaps</a:t>
            </a:r>
          </a:p>
        </p:txBody>
      </p:sp>
      <p:sp>
        <p:nvSpPr>
          <p:cNvPr id="4" name="Content Placeholder 3">
            <a:extLst>
              <a:ext uri="{FF2B5EF4-FFF2-40B4-BE49-F238E27FC236}">
                <a16:creationId xmlns:a16="http://schemas.microsoft.com/office/drawing/2014/main" id="{2540ACBB-5D36-180E-4C6C-ACAFD252217B}"/>
              </a:ext>
            </a:extLst>
          </p:cNvPr>
          <p:cNvSpPr>
            <a:spLocks noGrp="1"/>
          </p:cNvSpPr>
          <p:nvPr>
            <p:ph sz="quarter" idx="12"/>
          </p:nvPr>
        </p:nvSpPr>
        <p:spPr/>
        <p:txBody>
          <a:bodyPr/>
          <a:lstStyle/>
          <a:p>
            <a:r>
              <a:rPr lang="en-US" sz="4400" dirty="0"/>
              <a:t>Improved Hot Reload </a:t>
            </a:r>
          </a:p>
          <a:p>
            <a:r>
              <a:rPr lang="en-US" sz="4400" dirty="0"/>
              <a:t>Blazor state persistence</a:t>
            </a:r>
          </a:p>
          <a:p>
            <a:r>
              <a:rPr lang="en-US" sz="4400" dirty="0"/>
              <a:t>Enhanced form validation</a:t>
            </a:r>
          </a:p>
          <a:p>
            <a:r>
              <a:rPr lang="en-US" sz="4400" dirty="0"/>
              <a:t>Handle Not Found responses</a:t>
            </a:r>
          </a:p>
          <a:p>
            <a:r>
              <a:rPr lang="en-US" sz="4400" dirty="0"/>
              <a:t>Consist navigation behavior across render modes</a:t>
            </a:r>
          </a:p>
          <a:p>
            <a:r>
              <a:rPr lang="en-US" sz="4400" dirty="0"/>
              <a:t>Improve interaction between enhanced nav and scroll position</a:t>
            </a:r>
          </a:p>
          <a:p>
            <a:r>
              <a:rPr lang="en-US" sz="4400" dirty="0"/>
              <a:t>Add commonly requested features to </a:t>
            </a:r>
            <a:r>
              <a:rPr lang="en-US" sz="4400" dirty="0" err="1"/>
              <a:t>QuickGrid</a:t>
            </a:r>
            <a:endParaRPr lang="en-US" sz="4400" dirty="0"/>
          </a:p>
          <a:p>
            <a:r>
              <a:rPr lang="en-US" sz="4400" dirty="0"/>
              <a:t>JS interop support for invoking constructors, properties, and supplying callbacks</a:t>
            </a:r>
          </a:p>
          <a:p>
            <a:r>
              <a:rPr lang="en-US" sz="4400" dirty="0">
                <a:ea typeface="+mn-lt"/>
                <a:cs typeface="+mn-lt"/>
              </a:rPr>
              <a:t>Improve automated browser testing with WebApplicationFactory &amp; Kestrel</a:t>
            </a:r>
            <a:endParaRPr lang="en-US" sz="4400" dirty="0"/>
          </a:p>
        </p:txBody>
      </p:sp>
    </p:spTree>
    <p:extLst>
      <p:ext uri="{BB962C8B-B14F-4D97-AF65-F5344CB8AC3E}">
        <p14:creationId xmlns:p14="http://schemas.microsoft.com/office/powerpoint/2010/main" val="3298755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67FB72-562A-07FC-3AD0-F6A7C12D8308}"/>
              </a:ext>
            </a:extLst>
          </p:cNvPr>
          <p:cNvSpPr>
            <a:spLocks noGrp="1"/>
          </p:cNvSpPr>
          <p:nvPr>
            <p:ph type="body" sz="quarter" idx="15"/>
          </p:nvPr>
        </p:nvSpPr>
        <p:spPr/>
        <p:txBody>
          <a:bodyPr/>
          <a:lstStyle/>
          <a:p>
            <a:r>
              <a:rPr lang="en-US" i="1" dirty="0"/>
              <a:t>🔥Faster </a:t>
            </a:r>
            <a:r>
              <a:rPr lang="en-US" dirty="0"/>
              <a:t>Hot Reload</a:t>
            </a:r>
          </a:p>
        </p:txBody>
      </p:sp>
      <p:pic>
        <p:nvPicPr>
          <p:cNvPr id="6" name="2025.09.16.hot.reload.dev17.dev18.v4">
            <a:hlinkClick r:id="" action="ppaction://media"/>
            <a:extLst>
              <a:ext uri="{FF2B5EF4-FFF2-40B4-BE49-F238E27FC236}">
                <a16:creationId xmlns:a16="http://schemas.microsoft.com/office/drawing/2014/main" id="{7FC74C4F-D164-9615-453D-F8419DF89050}"/>
              </a:ext>
            </a:extLst>
          </p:cNvPr>
          <p:cNvPicPr>
            <a:picLocks noGrp="1" noChangeAspect="1"/>
          </p:cNvPicPr>
          <p:nvPr>
            <p:ph type="media" sz="quarter" idx="40"/>
            <a:videoFile r:link="rId2"/>
            <p:extLst>
              <p:ext uri="{DAA4B4D4-6D71-4841-9C94-3DE7FCFB9230}">
                <p14:media xmlns:p14="http://schemas.microsoft.com/office/powerpoint/2010/main" r:embed="rId1"/>
              </p:ext>
            </p:extLst>
          </p:nvPr>
        </p:nvPicPr>
        <p:blipFill>
          <a:blip r:embed="rId5"/>
          <a:stretch>
            <a:fillRect/>
          </a:stretch>
        </p:blipFill>
        <p:spPr>
          <a:xfrm>
            <a:off x="2981325" y="2257425"/>
            <a:ext cx="18426113" cy="10364788"/>
          </a:xfrm>
        </p:spPr>
      </p:pic>
    </p:spTree>
    <p:extLst>
      <p:ext uri="{BB962C8B-B14F-4D97-AF65-F5344CB8AC3E}">
        <p14:creationId xmlns:p14="http://schemas.microsoft.com/office/powerpoint/2010/main" val="251712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2A6C5-E827-9CDD-54AD-1D50CA1B76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D42ECB-C274-60EB-B6F0-AAA9AA8B9FDA}"/>
              </a:ext>
            </a:extLst>
          </p:cNvPr>
          <p:cNvSpPr>
            <a:spLocks noGrp="1"/>
          </p:cNvSpPr>
          <p:nvPr>
            <p:ph type="body" sz="quarter" idx="29"/>
          </p:nvPr>
        </p:nvSpPr>
        <p:spPr/>
        <p:txBody>
          <a:bodyPr/>
          <a:lstStyle/>
          <a:p>
            <a:r>
              <a:rPr lang="en-US" dirty="0"/>
              <a:t>Enhanced form validation</a:t>
            </a:r>
          </a:p>
        </p:txBody>
      </p:sp>
      <p:sp>
        <p:nvSpPr>
          <p:cNvPr id="3" name="Text Placeholder 2">
            <a:extLst>
              <a:ext uri="{FF2B5EF4-FFF2-40B4-BE49-F238E27FC236}">
                <a16:creationId xmlns:a16="http://schemas.microsoft.com/office/drawing/2014/main" id="{719E51DB-E728-1C6D-70E3-98CAEF061463}"/>
              </a:ext>
            </a:extLst>
          </p:cNvPr>
          <p:cNvSpPr>
            <a:spLocks noGrp="1"/>
          </p:cNvSpPr>
          <p:nvPr>
            <p:ph type="body" sz="quarter" idx="30"/>
          </p:nvPr>
        </p:nvSpPr>
        <p:spPr/>
        <p:txBody>
          <a:bodyPr/>
          <a:lstStyle/>
          <a:p>
            <a:r>
              <a:rPr lang="en-US" dirty="0"/>
              <a:t>Validate complex forms with nested structure</a:t>
            </a:r>
          </a:p>
        </p:txBody>
      </p:sp>
      <p:pic>
        <p:nvPicPr>
          <p:cNvPr id="7" name="Picture Placeholder 6">
            <a:extLst>
              <a:ext uri="{FF2B5EF4-FFF2-40B4-BE49-F238E27FC236}">
                <a16:creationId xmlns:a16="http://schemas.microsoft.com/office/drawing/2014/main" id="{78F82113-C8E4-569F-D761-5A9F924F87B3}"/>
              </a:ext>
            </a:extLst>
          </p:cNvPr>
          <p:cNvPicPr>
            <a:picLocks noGrp="1" noChangeAspect="1"/>
          </p:cNvPicPr>
          <p:nvPr>
            <p:ph type="pic" sz="quarter" idx="28"/>
          </p:nvPr>
        </p:nvPicPr>
        <p:blipFill>
          <a:blip r:embed="rId3"/>
          <a:srcRect l="1911" r="1911"/>
          <a:stretch/>
        </p:blipFill>
        <p:spPr/>
      </p:pic>
    </p:spTree>
    <p:extLst>
      <p:ext uri="{BB962C8B-B14F-4D97-AF65-F5344CB8AC3E}">
        <p14:creationId xmlns:p14="http://schemas.microsoft.com/office/powerpoint/2010/main" val="146841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CD19-DC7C-C921-C9FB-F3543768A71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1AB043-511F-EEE4-0BBC-C70DB6B9F73E}"/>
              </a:ext>
            </a:extLst>
          </p:cNvPr>
          <p:cNvSpPr>
            <a:spLocks noGrp="1"/>
          </p:cNvSpPr>
          <p:nvPr>
            <p:ph type="body" sz="quarter" idx="29"/>
          </p:nvPr>
        </p:nvSpPr>
        <p:spPr/>
        <p:txBody>
          <a:bodyPr/>
          <a:lstStyle/>
          <a:p>
            <a:r>
              <a:rPr lang="en-US" dirty="0"/>
              <a:t>Automated browser testing</a:t>
            </a:r>
          </a:p>
        </p:txBody>
      </p:sp>
      <p:sp>
        <p:nvSpPr>
          <p:cNvPr id="3" name="Text Placeholder 2">
            <a:extLst>
              <a:ext uri="{FF2B5EF4-FFF2-40B4-BE49-F238E27FC236}">
                <a16:creationId xmlns:a16="http://schemas.microsoft.com/office/drawing/2014/main" id="{2A866B07-CA25-6F3B-67C5-76304B661CAE}"/>
              </a:ext>
            </a:extLst>
          </p:cNvPr>
          <p:cNvSpPr>
            <a:spLocks noGrp="1"/>
          </p:cNvSpPr>
          <p:nvPr>
            <p:ph type="body" sz="quarter" idx="30"/>
          </p:nvPr>
        </p:nvSpPr>
        <p:spPr/>
        <p:txBody>
          <a:bodyPr/>
          <a:lstStyle/>
          <a:p>
            <a:r>
              <a:rPr lang="en-US" dirty="0"/>
              <a:t>Build integration tests using WebApplicationFactory and automated browser testing tools like Playwright.</a:t>
            </a:r>
          </a:p>
        </p:txBody>
      </p:sp>
      <p:pic>
        <p:nvPicPr>
          <p:cNvPr id="7" name="Picture Placeholder 6">
            <a:extLst>
              <a:ext uri="{FF2B5EF4-FFF2-40B4-BE49-F238E27FC236}">
                <a16:creationId xmlns:a16="http://schemas.microsoft.com/office/drawing/2014/main" id="{CD00F708-4B91-27D5-D9E5-F55B4C110F59}"/>
              </a:ext>
            </a:extLst>
          </p:cNvPr>
          <p:cNvPicPr>
            <a:picLocks noGrp="1" noChangeAspect="1"/>
          </p:cNvPicPr>
          <p:nvPr>
            <p:ph type="pic" sz="quarter" idx="28"/>
          </p:nvPr>
        </p:nvPicPr>
        <p:blipFill>
          <a:blip r:embed="rId3"/>
          <a:srcRect l="1911" r="1911"/>
          <a:stretch/>
        </p:blipFill>
        <p:spPr/>
      </p:pic>
    </p:spTree>
    <p:extLst>
      <p:ext uri="{BB962C8B-B14F-4D97-AF65-F5344CB8AC3E}">
        <p14:creationId xmlns:p14="http://schemas.microsoft.com/office/powerpoint/2010/main" val="3155815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C9DE86-94AB-6F65-1CA2-4D802958064B}"/>
              </a:ext>
            </a:extLst>
          </p:cNvPr>
          <p:cNvSpPr>
            <a:spLocks noGrp="1"/>
          </p:cNvSpPr>
          <p:nvPr>
            <p:ph type="body" sz="quarter" idx="11"/>
          </p:nvPr>
        </p:nvSpPr>
        <p:spPr/>
        <p:txBody>
          <a:bodyPr/>
          <a:lstStyle/>
          <a:p>
            <a:r>
              <a:rPr lang="en-US" dirty="0"/>
              <a:t>Improved reliability &amp; scalability</a:t>
            </a:r>
          </a:p>
        </p:txBody>
      </p:sp>
      <p:sp>
        <p:nvSpPr>
          <p:cNvPr id="4" name="Content Placeholder 3">
            <a:extLst>
              <a:ext uri="{FF2B5EF4-FFF2-40B4-BE49-F238E27FC236}">
                <a16:creationId xmlns:a16="http://schemas.microsoft.com/office/drawing/2014/main" id="{6F6E35B3-2046-0056-62AE-0DCB922AD04B}"/>
              </a:ext>
            </a:extLst>
          </p:cNvPr>
          <p:cNvSpPr>
            <a:spLocks noGrp="1"/>
          </p:cNvSpPr>
          <p:nvPr>
            <p:ph sz="quarter" idx="12"/>
          </p:nvPr>
        </p:nvSpPr>
        <p:spPr/>
        <p:txBody>
          <a:bodyPr/>
          <a:lstStyle/>
          <a:p>
            <a:r>
              <a:rPr lang="en-US" dirty="0"/>
              <a:t>Simplified prerendered state persistence</a:t>
            </a:r>
          </a:p>
          <a:p>
            <a:pPr lvl="1"/>
            <a:r>
              <a:rPr lang="en-US" dirty="0"/>
              <a:t>New declarative model for prerendering persistent state (</a:t>
            </a:r>
            <a:r>
              <a:rPr lang="en-US" sz="4000" dirty="0">
                <a:solidFill>
                  <a:schemeClr val="bg1">
                    <a:lumMod val="90000"/>
                  </a:schemeClr>
                </a:solidFill>
                <a:latin typeface="Consolas" panose="020B0609020204030204" pitchFamily="49" charset="0"/>
              </a:rPr>
              <a:t>[</a:t>
            </a:r>
            <a:r>
              <a:rPr lang="en-US" sz="4000" dirty="0" err="1">
                <a:solidFill>
                  <a:schemeClr val="bg1">
                    <a:lumMod val="90000"/>
                  </a:schemeClr>
                </a:solidFill>
                <a:latin typeface="Consolas" panose="020B0609020204030204" pitchFamily="49" charset="0"/>
              </a:rPr>
              <a:t>PersistentState</a:t>
            </a:r>
            <a:r>
              <a:rPr lang="en-US" sz="4000" dirty="0">
                <a:solidFill>
                  <a:schemeClr val="bg1">
                    <a:lumMod val="90000"/>
                  </a:schemeClr>
                </a:solidFill>
                <a:latin typeface="Consolas" panose="020B0609020204030204" pitchFamily="49" charset="0"/>
              </a:rPr>
              <a:t>]</a:t>
            </a:r>
            <a:r>
              <a:rPr lang="en-US" dirty="0"/>
              <a:t>)</a:t>
            </a:r>
          </a:p>
          <a:p>
            <a:r>
              <a:rPr lang="en-US" dirty="0"/>
              <a:t>Persist circuit state before eviction for improved reliability</a:t>
            </a:r>
          </a:p>
          <a:p>
            <a:pPr lvl="1"/>
            <a:r>
              <a:rPr lang="en-US" dirty="0"/>
              <a:t>Persist circuit state on the server when client is disconnected for extended period</a:t>
            </a:r>
          </a:p>
          <a:p>
            <a:pPr lvl="1"/>
            <a:r>
              <a:rPr lang="en-US" dirty="0"/>
              <a:t>Ex. User switched browser tabs, swiped away from browser app on mobile device, etc. </a:t>
            </a:r>
          </a:p>
          <a:p>
            <a:r>
              <a:rPr lang="en-US" dirty="0"/>
              <a:t>Persist idle circuits for better scalability</a:t>
            </a:r>
          </a:p>
          <a:p>
            <a:pPr lvl="1"/>
            <a:r>
              <a:rPr lang="en-US" dirty="0"/>
              <a:t>APIs for proactively pausing &amp; resuming circuits</a:t>
            </a:r>
          </a:p>
          <a:p>
            <a:pPr lvl="1"/>
            <a:r>
              <a:rPr lang="en-US" dirty="0"/>
              <a:t>Ex. Circuit is idle, server is restarting, client is no longer visible, etc.</a:t>
            </a:r>
          </a:p>
          <a:p>
            <a:pPr lvl="1"/>
            <a:r>
              <a:rPr lang="en-US" dirty="0"/>
              <a:t>Not automatic - implement app specific policy</a:t>
            </a:r>
          </a:p>
        </p:txBody>
      </p:sp>
      <p:sp>
        <p:nvSpPr>
          <p:cNvPr id="2" name="Text Placeholder 1">
            <a:extLst>
              <a:ext uri="{FF2B5EF4-FFF2-40B4-BE49-F238E27FC236}">
                <a16:creationId xmlns:a16="http://schemas.microsoft.com/office/drawing/2014/main" id="{22AA0A17-41E3-8DEC-DFE2-A51E8D308E86}"/>
              </a:ext>
            </a:extLst>
          </p:cNvPr>
          <p:cNvSpPr>
            <a:spLocks noGrp="1"/>
          </p:cNvSpPr>
          <p:nvPr>
            <p:ph type="body" sz="quarter" idx="10"/>
          </p:nvPr>
        </p:nvSpPr>
        <p:spPr/>
        <p:txBody>
          <a:bodyPr/>
          <a:lstStyle/>
          <a:p>
            <a:r>
              <a:rPr lang="en-US" dirty="0"/>
              <a:t>Blazor state persistence</a:t>
            </a:r>
          </a:p>
        </p:txBody>
      </p:sp>
    </p:spTree>
    <p:extLst>
      <p:ext uri="{BB962C8B-B14F-4D97-AF65-F5344CB8AC3E}">
        <p14:creationId xmlns:p14="http://schemas.microsoft.com/office/powerpoint/2010/main" val="300048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2EBF2DDB-7798-C8C8-39A5-0ECE68D1FC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888" y="677024"/>
            <a:ext cx="1915745" cy="1915745"/>
          </a:xfrm>
          <a:prstGeom prst="rect">
            <a:avLst/>
          </a:prstGeom>
        </p:spPr>
      </p:pic>
      <p:sp>
        <p:nvSpPr>
          <p:cNvPr id="2" name="Text Placeholder 1">
            <a:extLst>
              <a:ext uri="{FF2B5EF4-FFF2-40B4-BE49-F238E27FC236}">
                <a16:creationId xmlns:a16="http://schemas.microsoft.com/office/drawing/2014/main" id="{A1DBDD9E-C722-D92E-3CA7-D562E9966B8F}"/>
              </a:ext>
            </a:extLst>
          </p:cNvPr>
          <p:cNvSpPr>
            <a:spLocks noGrp="1"/>
          </p:cNvSpPr>
          <p:nvPr>
            <p:ph type="body" sz="quarter" idx="10"/>
          </p:nvPr>
        </p:nvSpPr>
        <p:spPr>
          <a:xfrm>
            <a:off x="2819733" y="1066800"/>
            <a:ext cx="8672175" cy="939800"/>
          </a:xfrm>
        </p:spPr>
        <p:txBody>
          <a:bodyPr/>
          <a:lstStyle/>
          <a:p>
            <a:r>
              <a:rPr lang="en-US" dirty="0"/>
              <a:t>ASP.NET Core Blazor</a:t>
            </a:r>
          </a:p>
        </p:txBody>
      </p:sp>
      <p:sp>
        <p:nvSpPr>
          <p:cNvPr id="3" name="Text Placeholder 2">
            <a:extLst>
              <a:ext uri="{FF2B5EF4-FFF2-40B4-BE49-F238E27FC236}">
                <a16:creationId xmlns:a16="http://schemas.microsoft.com/office/drawing/2014/main" id="{4FDA772B-D4ED-30F0-97BF-E2965A89601D}"/>
              </a:ext>
            </a:extLst>
          </p:cNvPr>
          <p:cNvSpPr>
            <a:spLocks noGrp="1"/>
          </p:cNvSpPr>
          <p:nvPr>
            <p:ph type="body" sz="quarter" idx="11"/>
          </p:nvPr>
        </p:nvSpPr>
        <p:spPr>
          <a:xfrm>
            <a:off x="2819733" y="1930400"/>
            <a:ext cx="8672176" cy="939800"/>
          </a:xfrm>
        </p:spPr>
        <p:txBody>
          <a:bodyPr/>
          <a:lstStyle/>
          <a:p>
            <a:r>
              <a:rPr lang="en-US" dirty="0"/>
              <a:t>Modern web UI development with C#</a:t>
            </a:r>
          </a:p>
        </p:txBody>
      </p:sp>
      <p:sp>
        <p:nvSpPr>
          <p:cNvPr id="5" name="Text Placeholder 4">
            <a:extLst>
              <a:ext uri="{FF2B5EF4-FFF2-40B4-BE49-F238E27FC236}">
                <a16:creationId xmlns:a16="http://schemas.microsoft.com/office/drawing/2014/main" id="{B09B8152-FFD7-1CD7-2361-2E7735DB1A8C}"/>
              </a:ext>
            </a:extLst>
          </p:cNvPr>
          <p:cNvSpPr>
            <a:spLocks noGrp="1"/>
          </p:cNvSpPr>
          <p:nvPr>
            <p:ph type="body" sz="quarter" idx="14"/>
          </p:nvPr>
        </p:nvSpPr>
        <p:spPr/>
        <p:txBody>
          <a:bodyPr/>
          <a:lstStyle/>
          <a:p>
            <a:r>
              <a:rPr lang="en-US" dirty="0"/>
              <a:t>All .NET,  from the frontend to the backend</a:t>
            </a:r>
          </a:p>
        </p:txBody>
      </p:sp>
      <p:sp>
        <p:nvSpPr>
          <p:cNvPr id="6" name="Text Placeholder 5">
            <a:extLst>
              <a:ext uri="{FF2B5EF4-FFF2-40B4-BE49-F238E27FC236}">
                <a16:creationId xmlns:a16="http://schemas.microsoft.com/office/drawing/2014/main" id="{CD3F0C34-F4F9-CFCE-5291-251EDB46B7B4}"/>
              </a:ext>
            </a:extLst>
          </p:cNvPr>
          <p:cNvSpPr>
            <a:spLocks noGrp="1"/>
          </p:cNvSpPr>
          <p:nvPr>
            <p:ph type="body" sz="quarter" idx="15"/>
          </p:nvPr>
        </p:nvSpPr>
        <p:spPr/>
        <p:txBody>
          <a:bodyPr/>
          <a:lstStyle/>
          <a:p>
            <a:r>
              <a:rPr lang="en-US" dirty="0"/>
              <a:t>Reusable web UI components</a:t>
            </a:r>
          </a:p>
        </p:txBody>
      </p:sp>
      <p:sp>
        <p:nvSpPr>
          <p:cNvPr id="7" name="Text Placeholder 6">
            <a:extLst>
              <a:ext uri="{FF2B5EF4-FFF2-40B4-BE49-F238E27FC236}">
                <a16:creationId xmlns:a16="http://schemas.microsoft.com/office/drawing/2014/main" id="{A037C6B2-AA04-E855-2DE8-17DA37D89B93}"/>
              </a:ext>
            </a:extLst>
          </p:cNvPr>
          <p:cNvSpPr>
            <a:spLocks noGrp="1"/>
          </p:cNvSpPr>
          <p:nvPr>
            <p:ph type="body" sz="quarter" idx="16"/>
          </p:nvPr>
        </p:nvSpPr>
        <p:spPr/>
        <p:txBody>
          <a:bodyPr/>
          <a:lstStyle/>
          <a:p>
            <a:r>
              <a:rPr lang="en-US" dirty="0"/>
              <a:t>Server and client rendering</a:t>
            </a:r>
          </a:p>
        </p:txBody>
      </p:sp>
      <p:sp>
        <p:nvSpPr>
          <p:cNvPr id="8" name="Text Placeholder 7">
            <a:extLst>
              <a:ext uri="{FF2B5EF4-FFF2-40B4-BE49-F238E27FC236}">
                <a16:creationId xmlns:a16="http://schemas.microsoft.com/office/drawing/2014/main" id="{465117DC-6738-8C2D-D7B6-6EDFF1F17E6D}"/>
              </a:ext>
            </a:extLst>
          </p:cNvPr>
          <p:cNvSpPr>
            <a:spLocks noGrp="1"/>
          </p:cNvSpPr>
          <p:nvPr>
            <p:ph type="body" sz="quarter" idx="17"/>
          </p:nvPr>
        </p:nvSpPr>
        <p:spPr/>
        <p:txBody>
          <a:bodyPr/>
          <a:lstStyle/>
          <a:p>
            <a:r>
              <a:rPr lang="en-US" dirty="0"/>
              <a:t>Optimized for performance</a:t>
            </a:r>
          </a:p>
        </p:txBody>
      </p:sp>
      <p:sp>
        <p:nvSpPr>
          <p:cNvPr id="9" name="Text Placeholder 8">
            <a:extLst>
              <a:ext uri="{FF2B5EF4-FFF2-40B4-BE49-F238E27FC236}">
                <a16:creationId xmlns:a16="http://schemas.microsoft.com/office/drawing/2014/main" id="{9738BCD9-D232-2E83-7FFC-DFAF76AF0F26}"/>
              </a:ext>
            </a:extLst>
          </p:cNvPr>
          <p:cNvSpPr>
            <a:spLocks noGrp="1"/>
          </p:cNvSpPr>
          <p:nvPr>
            <p:ph type="body" sz="quarter" idx="18"/>
          </p:nvPr>
        </p:nvSpPr>
        <p:spPr/>
        <p:txBody>
          <a:bodyPr/>
          <a:lstStyle/>
          <a:p>
            <a:r>
              <a:rPr lang="en-US" dirty="0"/>
              <a:t>Built-in security</a:t>
            </a:r>
          </a:p>
        </p:txBody>
      </p:sp>
      <p:sp>
        <p:nvSpPr>
          <p:cNvPr id="10" name="Text Placeholder 9">
            <a:extLst>
              <a:ext uri="{FF2B5EF4-FFF2-40B4-BE49-F238E27FC236}">
                <a16:creationId xmlns:a16="http://schemas.microsoft.com/office/drawing/2014/main" id="{AC2AEA45-7A30-3D1A-A2E8-78FCDF0EC66E}"/>
              </a:ext>
            </a:extLst>
          </p:cNvPr>
          <p:cNvSpPr>
            <a:spLocks noGrp="1"/>
          </p:cNvSpPr>
          <p:nvPr>
            <p:ph type="body" sz="quarter" idx="19"/>
          </p:nvPr>
        </p:nvSpPr>
        <p:spPr/>
        <p:txBody>
          <a:bodyPr/>
          <a:lstStyle/>
          <a:p>
            <a:r>
              <a:rPr lang="en-US" dirty="0"/>
              <a:t>JavaScript interop</a:t>
            </a:r>
          </a:p>
        </p:txBody>
      </p:sp>
      <p:pic>
        <p:nvPicPr>
          <p:cNvPr id="11" name="Image 0" descr=" ">
            <a:extLst>
              <a:ext uri="{FF2B5EF4-FFF2-40B4-BE49-F238E27FC236}">
                <a16:creationId xmlns:a16="http://schemas.microsoft.com/office/drawing/2014/main" id="{B091B9AC-9678-AB03-5C6E-B916E44D3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3888" y="9321802"/>
            <a:ext cx="411536" cy="457200"/>
          </a:xfrm>
          <a:prstGeom prst="rect">
            <a:avLst/>
          </a:prstGeom>
        </p:spPr>
      </p:pic>
      <p:pic>
        <p:nvPicPr>
          <p:cNvPr id="12" name="Image 20" descr=" ">
            <a:extLst>
              <a:ext uri="{FF2B5EF4-FFF2-40B4-BE49-F238E27FC236}">
                <a16:creationId xmlns:a16="http://schemas.microsoft.com/office/drawing/2014/main" id="{9A6E3BA6-CC88-1FF9-75CD-F7295B390D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7722" y="5886451"/>
            <a:ext cx="505682" cy="419100"/>
          </a:xfrm>
          <a:prstGeom prst="rect">
            <a:avLst/>
          </a:prstGeom>
        </p:spPr>
      </p:pic>
      <p:pic>
        <p:nvPicPr>
          <p:cNvPr id="13" name="Image 24" descr=" ">
            <a:extLst>
              <a:ext uri="{FF2B5EF4-FFF2-40B4-BE49-F238E27FC236}">
                <a16:creationId xmlns:a16="http://schemas.microsoft.com/office/drawing/2014/main" id="{A6E0B9BE-C0D1-E6A3-3479-386820B0B7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96019" y="9340851"/>
            <a:ext cx="516002" cy="419100"/>
          </a:xfrm>
          <a:prstGeom prst="rect">
            <a:avLst/>
          </a:prstGeom>
        </p:spPr>
      </p:pic>
      <p:pic>
        <p:nvPicPr>
          <p:cNvPr id="14" name="Image 19" descr=" ">
            <a:extLst>
              <a:ext uri="{FF2B5EF4-FFF2-40B4-BE49-F238E27FC236}">
                <a16:creationId xmlns:a16="http://schemas.microsoft.com/office/drawing/2014/main" id="{7E55EFAF-9644-EB31-B8CD-1FF19EC841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0961" y="7594601"/>
            <a:ext cx="457390" cy="457200"/>
          </a:xfrm>
          <a:prstGeom prst="rect">
            <a:avLst/>
          </a:prstGeom>
        </p:spPr>
      </p:pic>
      <p:pic>
        <p:nvPicPr>
          <p:cNvPr id="22" name="Graphic 21">
            <a:extLst>
              <a:ext uri="{FF2B5EF4-FFF2-40B4-BE49-F238E27FC236}">
                <a16:creationId xmlns:a16="http://schemas.microsoft.com/office/drawing/2014/main" id="{8B017400-B997-0166-FADF-D0463C235B2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279700" y="7548881"/>
            <a:ext cx="548640" cy="548640"/>
          </a:xfrm>
          <a:prstGeom prst="rect">
            <a:avLst/>
          </a:prstGeom>
        </p:spPr>
      </p:pic>
      <p:pic>
        <p:nvPicPr>
          <p:cNvPr id="24" name="Graphic 23">
            <a:extLst>
              <a:ext uri="{FF2B5EF4-FFF2-40B4-BE49-F238E27FC236}">
                <a16:creationId xmlns:a16="http://schemas.microsoft.com/office/drawing/2014/main" id="{F9D8DE20-F6D0-5CE8-E68B-C084A82D70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279700" y="5821681"/>
            <a:ext cx="548640" cy="548640"/>
          </a:xfrm>
          <a:prstGeom prst="rect">
            <a:avLst/>
          </a:prstGeom>
        </p:spPr>
      </p:pic>
    </p:spTree>
    <p:extLst>
      <p:ext uri="{BB962C8B-B14F-4D97-AF65-F5344CB8AC3E}">
        <p14:creationId xmlns:p14="http://schemas.microsoft.com/office/powerpoint/2010/main" val="58975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3D947-8FD7-B73F-A12A-5625068E247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65D23C-8B15-FF13-7E79-84E51D6E73D9}"/>
              </a:ext>
            </a:extLst>
          </p:cNvPr>
          <p:cNvSpPr>
            <a:spLocks noGrp="1"/>
          </p:cNvSpPr>
          <p:nvPr>
            <p:ph type="body" sz="quarter" idx="29"/>
          </p:nvPr>
        </p:nvSpPr>
        <p:spPr/>
        <p:txBody>
          <a:bodyPr/>
          <a:lstStyle/>
          <a:p>
            <a:r>
              <a:rPr lang="en-US" dirty="0"/>
              <a:t>State persistence</a:t>
            </a:r>
          </a:p>
        </p:txBody>
      </p:sp>
      <p:sp>
        <p:nvSpPr>
          <p:cNvPr id="3" name="Text Placeholder 2">
            <a:extLst>
              <a:ext uri="{FF2B5EF4-FFF2-40B4-BE49-F238E27FC236}">
                <a16:creationId xmlns:a16="http://schemas.microsoft.com/office/drawing/2014/main" id="{BC5EBDDF-360E-9FB5-92A4-505607ECBA8D}"/>
              </a:ext>
            </a:extLst>
          </p:cNvPr>
          <p:cNvSpPr>
            <a:spLocks noGrp="1"/>
          </p:cNvSpPr>
          <p:nvPr>
            <p:ph type="body" sz="quarter" idx="30"/>
          </p:nvPr>
        </p:nvSpPr>
        <p:spPr/>
        <p:txBody>
          <a:bodyPr/>
          <a:lstStyle/>
          <a:p>
            <a:r>
              <a:rPr lang="en-US" dirty="0"/>
              <a:t>Declarative state persistence for prerendering and improving reliability &amp; scalability.</a:t>
            </a:r>
          </a:p>
        </p:txBody>
      </p:sp>
      <p:pic>
        <p:nvPicPr>
          <p:cNvPr id="7" name="Picture Placeholder 6">
            <a:extLst>
              <a:ext uri="{FF2B5EF4-FFF2-40B4-BE49-F238E27FC236}">
                <a16:creationId xmlns:a16="http://schemas.microsoft.com/office/drawing/2014/main" id="{370B132E-4974-9966-C406-9E57834EFDD3}"/>
              </a:ext>
            </a:extLst>
          </p:cNvPr>
          <p:cNvPicPr>
            <a:picLocks noGrp="1" noChangeAspect="1"/>
          </p:cNvPicPr>
          <p:nvPr>
            <p:ph type="pic" sz="quarter" idx="28"/>
          </p:nvPr>
        </p:nvPicPr>
        <p:blipFill>
          <a:blip r:embed="rId3"/>
          <a:srcRect l="203" r="203"/>
          <a:stretch/>
        </p:blipFill>
        <p:spPr/>
      </p:pic>
    </p:spTree>
    <p:extLst>
      <p:ext uri="{BB962C8B-B14F-4D97-AF65-F5344CB8AC3E}">
        <p14:creationId xmlns:p14="http://schemas.microsoft.com/office/powerpoint/2010/main" val="1979348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4D81100-966E-F244-1FC3-BEB574AA04AE}"/>
              </a:ext>
            </a:extLst>
          </p:cNvPr>
          <p:cNvSpPr>
            <a:spLocks noGrp="1"/>
          </p:cNvSpPr>
          <p:nvPr>
            <p:ph type="body" sz="quarter" idx="10"/>
          </p:nvPr>
        </p:nvSpPr>
        <p:spPr>
          <a:prstGeom prst="rect">
            <a:avLst/>
          </a:prstGeom>
        </p:spPr>
        <p:txBody>
          <a:bodyPr/>
          <a:lstStyle/>
          <a:p>
            <a:r>
              <a:rPr lang="en-US" dirty="0"/>
              <a:t>Blazor in .NET 10</a:t>
            </a:r>
          </a:p>
        </p:txBody>
      </p:sp>
      <p:sp>
        <p:nvSpPr>
          <p:cNvPr id="47" name="Text Placeholder 46">
            <a:extLst>
              <a:ext uri="{FF2B5EF4-FFF2-40B4-BE49-F238E27FC236}">
                <a16:creationId xmlns:a16="http://schemas.microsoft.com/office/drawing/2014/main" id="{69136083-E44E-B70B-01E0-EE0B0CAC8272}"/>
              </a:ext>
            </a:extLst>
          </p:cNvPr>
          <p:cNvSpPr>
            <a:spLocks noGrp="1"/>
          </p:cNvSpPr>
          <p:nvPr>
            <p:ph type="body" sz="quarter" idx="11"/>
          </p:nvPr>
        </p:nvSpPr>
        <p:spPr/>
        <p:txBody>
          <a:bodyPr/>
          <a:lstStyle/>
          <a:p>
            <a:r>
              <a:rPr lang="en-US" dirty="0"/>
              <a:t>Build better web apps </a:t>
            </a:r>
          </a:p>
        </p:txBody>
      </p:sp>
      <p:sp>
        <p:nvSpPr>
          <p:cNvPr id="8" name="Text Placeholder 7">
            <a:extLst>
              <a:ext uri="{FF2B5EF4-FFF2-40B4-BE49-F238E27FC236}">
                <a16:creationId xmlns:a16="http://schemas.microsoft.com/office/drawing/2014/main" id="{4B4A4CAA-6C91-6A2D-AE70-8C240075AE3A}"/>
              </a:ext>
            </a:extLst>
          </p:cNvPr>
          <p:cNvSpPr>
            <a:spLocks noGrp="1"/>
          </p:cNvSpPr>
          <p:nvPr>
            <p:ph type="body" sz="quarter" idx="24"/>
          </p:nvPr>
        </p:nvSpPr>
        <p:spPr>
          <a:prstGeom prst="rect">
            <a:avLst/>
          </a:prstGeom>
        </p:spPr>
        <p:txBody>
          <a:bodyPr/>
          <a:lstStyle/>
          <a:p>
            <a:pPr algn="ctr"/>
            <a:r>
              <a:rPr lang="en-US" dirty="0"/>
              <a:t>Simplified security</a:t>
            </a:r>
          </a:p>
        </p:txBody>
      </p:sp>
      <p:sp>
        <p:nvSpPr>
          <p:cNvPr id="49" name="Text Placeholder 48">
            <a:extLst>
              <a:ext uri="{FF2B5EF4-FFF2-40B4-BE49-F238E27FC236}">
                <a16:creationId xmlns:a16="http://schemas.microsoft.com/office/drawing/2014/main" id="{2209D899-D9A7-8A77-959C-ED38E797DA61}"/>
              </a:ext>
            </a:extLst>
          </p:cNvPr>
          <p:cNvSpPr>
            <a:spLocks noGrp="1"/>
          </p:cNvSpPr>
          <p:nvPr>
            <p:ph type="body" sz="quarter" idx="25"/>
          </p:nvPr>
        </p:nvSpPr>
        <p:spPr>
          <a:prstGeom prst="rect">
            <a:avLst/>
          </a:prstGeom>
        </p:spPr>
        <p:txBody>
          <a:bodyPr/>
          <a:lstStyle/>
          <a:p>
            <a:pPr marL="342900" indent="-342900">
              <a:buFont typeface="Arial" panose="020B0604020202020204" pitchFamily="34" charset="0"/>
              <a:buChar char="•"/>
            </a:pPr>
            <a:r>
              <a:rPr lang="en-US" dirty="0"/>
              <a:t>WebAuthN &amp; Passkeys</a:t>
            </a:r>
          </a:p>
          <a:p>
            <a:pPr marL="342900" indent="-342900">
              <a:buFont typeface="Arial" panose="020B0604020202020204" pitchFamily="34" charset="0"/>
              <a:buChar char="•"/>
            </a:pPr>
            <a:r>
              <a:rPr lang="en-US" dirty="0"/>
              <a:t>Entra ID scaffolder</a:t>
            </a:r>
          </a:p>
        </p:txBody>
      </p:sp>
      <p:sp>
        <p:nvSpPr>
          <p:cNvPr id="50" name="Text Placeholder 49">
            <a:extLst>
              <a:ext uri="{FF2B5EF4-FFF2-40B4-BE49-F238E27FC236}">
                <a16:creationId xmlns:a16="http://schemas.microsoft.com/office/drawing/2014/main" id="{2B6B05E4-CB74-9494-25C0-86B9F95E9FB7}"/>
              </a:ext>
            </a:extLst>
          </p:cNvPr>
          <p:cNvSpPr>
            <a:spLocks noGrp="1"/>
          </p:cNvSpPr>
          <p:nvPr>
            <p:ph type="body" sz="quarter" idx="26"/>
          </p:nvPr>
        </p:nvSpPr>
        <p:spPr>
          <a:prstGeom prst="rect">
            <a:avLst/>
          </a:prstGeom>
        </p:spPr>
        <p:txBody>
          <a:bodyPr/>
          <a:lstStyle/>
          <a:p>
            <a:pPr marL="0" indent="0" algn="ctr"/>
            <a:r>
              <a:rPr lang="en-US" dirty="0"/>
              <a:t>Observability &amp; diagnostics</a:t>
            </a:r>
          </a:p>
        </p:txBody>
      </p:sp>
      <p:sp>
        <p:nvSpPr>
          <p:cNvPr id="52" name="Text Placeholder 51">
            <a:extLst>
              <a:ext uri="{FF2B5EF4-FFF2-40B4-BE49-F238E27FC236}">
                <a16:creationId xmlns:a16="http://schemas.microsoft.com/office/drawing/2014/main" id="{00F9881D-6EB6-2F3D-5801-E7EDF33F0B8B}"/>
              </a:ext>
            </a:extLst>
          </p:cNvPr>
          <p:cNvSpPr>
            <a:spLocks noGrp="1"/>
          </p:cNvSpPr>
          <p:nvPr>
            <p:ph type="body" sz="quarter" idx="27"/>
          </p:nvPr>
        </p:nvSpPr>
        <p:spPr>
          <a:prstGeom prst="rect">
            <a:avLst/>
          </a:prstGeom>
        </p:spPr>
        <p:txBody>
          <a:bodyPr/>
          <a:lstStyle/>
          <a:p>
            <a:pPr>
              <a:buFont typeface="Arial" panose="020B0604020202020204" pitchFamily="34" charset="0"/>
              <a:buChar char="•"/>
            </a:pPr>
            <a:r>
              <a:rPr lang="en-US" dirty="0"/>
              <a:t>New metrics</a:t>
            </a:r>
          </a:p>
          <a:p>
            <a:pPr>
              <a:buFont typeface="Arial" panose="020B0604020202020204" pitchFamily="34" charset="0"/>
              <a:buChar char="•"/>
            </a:pPr>
            <a:r>
              <a:rPr lang="en-US" dirty="0"/>
              <a:t>Improved tracing</a:t>
            </a:r>
          </a:p>
          <a:p>
            <a:pPr>
              <a:buFont typeface="Arial" panose="020B0604020202020204" pitchFamily="34" charset="0"/>
              <a:buChar char="•"/>
            </a:pPr>
            <a:r>
              <a:rPr lang="en-US" dirty="0"/>
              <a:t>Blazor WebAssembly diagnostic tools</a:t>
            </a:r>
          </a:p>
        </p:txBody>
      </p:sp>
      <p:sp>
        <p:nvSpPr>
          <p:cNvPr id="84" name="Text Placeholder 83">
            <a:extLst>
              <a:ext uri="{FF2B5EF4-FFF2-40B4-BE49-F238E27FC236}">
                <a16:creationId xmlns:a16="http://schemas.microsoft.com/office/drawing/2014/main" id="{96D7FF0E-3819-A105-C4C9-2ACA88EABD9D}"/>
              </a:ext>
            </a:extLst>
          </p:cNvPr>
          <p:cNvSpPr>
            <a:spLocks noGrp="1"/>
          </p:cNvSpPr>
          <p:nvPr>
            <p:ph type="body" sz="quarter" idx="28"/>
          </p:nvPr>
        </p:nvSpPr>
        <p:spPr/>
        <p:txBody>
          <a:bodyPr/>
          <a:lstStyle/>
          <a:p>
            <a:pPr marL="0" indent="0" algn="ctr"/>
            <a:r>
              <a:rPr lang="en-US" dirty="0"/>
              <a:t>Performance improvements</a:t>
            </a:r>
          </a:p>
          <a:p>
            <a:pPr marL="0" indent="0" algn="ctr"/>
            <a:endParaRPr lang="en-US" dirty="0"/>
          </a:p>
        </p:txBody>
      </p:sp>
      <p:sp>
        <p:nvSpPr>
          <p:cNvPr id="88" name="Text Placeholder 87">
            <a:extLst>
              <a:ext uri="{FF2B5EF4-FFF2-40B4-BE49-F238E27FC236}">
                <a16:creationId xmlns:a16="http://schemas.microsoft.com/office/drawing/2014/main" id="{359925D0-77F2-0A88-1D86-B93D3D96EE14}"/>
              </a:ext>
            </a:extLst>
          </p:cNvPr>
          <p:cNvSpPr>
            <a:spLocks noGrp="1"/>
          </p:cNvSpPr>
          <p:nvPr>
            <p:ph type="body" sz="quarter" idx="29"/>
          </p:nvPr>
        </p:nvSpPr>
        <p:spPr/>
        <p:txBody>
          <a:bodyPr/>
          <a:lstStyle/>
          <a:p>
            <a:pPr>
              <a:buFont typeface="Arial" panose="020B0604020202020204" pitchFamily="34" charset="0"/>
              <a:buChar char="•"/>
            </a:pPr>
            <a:r>
              <a:rPr lang="en-US" dirty="0"/>
              <a:t>Optimized framework scripts</a:t>
            </a:r>
          </a:p>
          <a:p>
            <a:pPr>
              <a:buFont typeface="Arial" panose="020B0604020202020204" pitchFamily="34" charset="0"/>
              <a:buChar char="•"/>
            </a:pPr>
            <a:r>
              <a:rPr lang="en-US" dirty="0"/>
              <a:t>Runtime resources preloaded</a:t>
            </a:r>
          </a:p>
          <a:p>
            <a:pPr>
              <a:buFont typeface="Arial" panose="020B0604020202020204" pitchFamily="34" charset="0"/>
              <a:buChar char="•"/>
            </a:pPr>
            <a:r>
              <a:rPr lang="en-US" dirty="0"/>
              <a:t>Faster runtime execution &amp; rendering</a:t>
            </a:r>
          </a:p>
          <a:p>
            <a:pPr>
              <a:buFont typeface="Arial" panose="020B0604020202020204" pitchFamily="34" charset="0"/>
              <a:buChar char="•"/>
            </a:pPr>
            <a:endParaRPr lang="en-US" dirty="0"/>
          </a:p>
        </p:txBody>
      </p:sp>
      <p:sp>
        <p:nvSpPr>
          <p:cNvPr id="89" name="Text Placeholder 88">
            <a:extLst>
              <a:ext uri="{FF2B5EF4-FFF2-40B4-BE49-F238E27FC236}">
                <a16:creationId xmlns:a16="http://schemas.microsoft.com/office/drawing/2014/main" id="{47E99C0C-6507-5850-A974-A54EDAE3471E}"/>
              </a:ext>
            </a:extLst>
          </p:cNvPr>
          <p:cNvSpPr>
            <a:spLocks noGrp="1"/>
          </p:cNvSpPr>
          <p:nvPr>
            <p:ph type="body" sz="quarter" idx="30"/>
          </p:nvPr>
        </p:nvSpPr>
        <p:spPr/>
        <p:txBody>
          <a:bodyPr/>
          <a:lstStyle/>
          <a:p>
            <a:pPr marL="0" indent="0" algn="ctr"/>
            <a:r>
              <a:rPr lang="en-US" dirty="0"/>
              <a:t>Delight developers</a:t>
            </a:r>
          </a:p>
        </p:txBody>
      </p:sp>
      <p:sp>
        <p:nvSpPr>
          <p:cNvPr id="90" name="Text Placeholder 89">
            <a:extLst>
              <a:ext uri="{FF2B5EF4-FFF2-40B4-BE49-F238E27FC236}">
                <a16:creationId xmlns:a16="http://schemas.microsoft.com/office/drawing/2014/main" id="{4DAED789-A02C-F5AC-3550-180B59BEB9E8}"/>
              </a:ext>
            </a:extLst>
          </p:cNvPr>
          <p:cNvSpPr>
            <a:spLocks noGrp="1"/>
          </p:cNvSpPr>
          <p:nvPr>
            <p:ph type="body" sz="quarter" idx="31"/>
          </p:nvPr>
        </p:nvSpPr>
        <p:spPr/>
        <p:txBody>
          <a:bodyPr/>
          <a:lstStyle/>
          <a:p>
            <a:pPr>
              <a:buFont typeface="Arial" panose="020B0604020202020204" pitchFamily="34" charset="0"/>
              <a:buChar char="•"/>
            </a:pPr>
            <a:r>
              <a:rPr lang="en-US" dirty="0"/>
              <a:t>State persistence</a:t>
            </a:r>
          </a:p>
          <a:p>
            <a:pPr>
              <a:buFont typeface="Arial" panose="020B0604020202020204" pitchFamily="34" charset="0"/>
              <a:buChar char="•"/>
            </a:pPr>
            <a:r>
              <a:rPr lang="en-US" dirty="0"/>
              <a:t>Hot Reload improvements</a:t>
            </a:r>
          </a:p>
          <a:p>
            <a:pPr>
              <a:buFont typeface="Arial" panose="020B0604020202020204" pitchFamily="34" charset="0"/>
              <a:buChar char="•"/>
            </a:pPr>
            <a:r>
              <a:rPr lang="en-US" dirty="0"/>
              <a:t>Enhanced form validation</a:t>
            </a:r>
          </a:p>
          <a:p>
            <a:pPr>
              <a:buFont typeface="Arial" panose="020B0604020202020204" pitchFamily="34" charset="0"/>
              <a:buChar char="•"/>
            </a:pPr>
            <a:r>
              <a:rPr lang="en-US" dirty="0"/>
              <a:t>Improved navigation &amp; Not Found handling</a:t>
            </a:r>
          </a:p>
          <a:p>
            <a:pPr>
              <a:buFont typeface="Arial" panose="020B0604020202020204" pitchFamily="34" charset="0"/>
              <a:buChar char="•"/>
            </a:pPr>
            <a:r>
              <a:rPr lang="en-US" dirty="0" err="1"/>
              <a:t>QuickGrid</a:t>
            </a:r>
            <a:r>
              <a:rPr lang="en-US" dirty="0"/>
              <a:t> &amp; JavaScript interop enhancements</a:t>
            </a:r>
          </a:p>
          <a:p>
            <a:pPr>
              <a:buFont typeface="Arial" panose="020B0604020202020204" pitchFamily="34" charset="0"/>
              <a:buChar char="•"/>
            </a:pPr>
            <a:r>
              <a:rPr lang="en-US" dirty="0"/>
              <a:t>Automated browser testing</a:t>
            </a:r>
          </a:p>
          <a:p>
            <a:pPr>
              <a:buFont typeface="Arial" panose="020B0604020202020204" pitchFamily="34" charset="0"/>
              <a:buChar char="•"/>
            </a:pPr>
            <a:endParaRPr lang="en-US" dirty="0"/>
          </a:p>
          <a:p>
            <a:endParaRPr lang="en-US" dirty="0"/>
          </a:p>
        </p:txBody>
      </p:sp>
      <p:sp>
        <p:nvSpPr>
          <p:cNvPr id="56" name="Graphic 54" descr="Lock with solid fill">
            <a:extLst>
              <a:ext uri="{FF2B5EF4-FFF2-40B4-BE49-F238E27FC236}">
                <a16:creationId xmlns:a16="http://schemas.microsoft.com/office/drawing/2014/main" id="{61151B9A-5D77-C77E-DB63-16F7F46EFE15}"/>
              </a:ext>
            </a:extLst>
          </p:cNvPr>
          <p:cNvSpPr>
            <a:spLocks noChangeAspect="1"/>
          </p:cNvSpPr>
          <p:nvPr/>
        </p:nvSpPr>
        <p:spPr>
          <a:xfrm>
            <a:off x="2984499" y="3855572"/>
            <a:ext cx="1753644" cy="2286000"/>
          </a:xfrm>
          <a:custGeom>
            <a:avLst/>
            <a:gdLst>
              <a:gd name="csX0" fmla="*/ 857250 w 1600200"/>
              <a:gd name="csY0" fmla="*/ 1648777 h 2085975"/>
              <a:gd name="csX1" fmla="*/ 857250 w 1600200"/>
              <a:gd name="csY1" fmla="*/ 1800225 h 2085975"/>
              <a:gd name="csX2" fmla="*/ 742950 w 1600200"/>
              <a:gd name="csY2" fmla="*/ 1800225 h 2085975"/>
              <a:gd name="csX3" fmla="*/ 742950 w 1600200"/>
              <a:gd name="csY3" fmla="*/ 1648777 h 2085975"/>
              <a:gd name="csX4" fmla="*/ 628650 w 1600200"/>
              <a:gd name="csY4" fmla="*/ 1485900 h 2085975"/>
              <a:gd name="csX5" fmla="*/ 800100 w 1600200"/>
              <a:gd name="csY5" fmla="*/ 1314450 h 2085975"/>
              <a:gd name="csX6" fmla="*/ 971550 w 1600200"/>
              <a:gd name="csY6" fmla="*/ 1485900 h 2085975"/>
              <a:gd name="csX7" fmla="*/ 857250 w 1600200"/>
              <a:gd name="csY7" fmla="*/ 1648777 h 2085975"/>
              <a:gd name="csX8" fmla="*/ 371475 w 1600200"/>
              <a:gd name="csY8" fmla="*/ 600075 h 2085975"/>
              <a:gd name="csX9" fmla="*/ 800100 w 1600200"/>
              <a:gd name="csY9" fmla="*/ 171450 h 2085975"/>
              <a:gd name="csX10" fmla="*/ 1228725 w 1600200"/>
              <a:gd name="csY10" fmla="*/ 600075 h 2085975"/>
              <a:gd name="csX11" fmla="*/ 1228725 w 1600200"/>
              <a:gd name="csY11" fmla="*/ 917257 h 2085975"/>
              <a:gd name="csX12" fmla="*/ 800100 w 1600200"/>
              <a:gd name="csY12" fmla="*/ 885825 h 2085975"/>
              <a:gd name="csX13" fmla="*/ 371475 w 1600200"/>
              <a:gd name="csY13" fmla="*/ 917257 h 2085975"/>
              <a:gd name="csX14" fmla="*/ 371475 w 1600200"/>
              <a:gd name="csY14" fmla="*/ 600075 h 2085975"/>
              <a:gd name="csX15" fmla="*/ 1400175 w 1600200"/>
              <a:gd name="csY15" fmla="*/ 928688 h 2085975"/>
              <a:gd name="csX16" fmla="*/ 1400175 w 1600200"/>
              <a:gd name="csY16" fmla="*/ 600075 h 2085975"/>
              <a:gd name="csX17" fmla="*/ 800100 w 1600200"/>
              <a:gd name="csY17" fmla="*/ 0 h 2085975"/>
              <a:gd name="csX18" fmla="*/ 200025 w 1600200"/>
              <a:gd name="csY18" fmla="*/ 600075 h 2085975"/>
              <a:gd name="csX19" fmla="*/ 200025 w 1600200"/>
              <a:gd name="csY19" fmla="*/ 928688 h 2085975"/>
              <a:gd name="csX20" fmla="*/ 0 w 1600200"/>
              <a:gd name="csY20" fmla="*/ 942975 h 2085975"/>
              <a:gd name="csX21" fmla="*/ 0 w 1600200"/>
              <a:gd name="csY21" fmla="*/ 2028825 h 2085975"/>
              <a:gd name="csX22" fmla="*/ 800100 w 1600200"/>
              <a:gd name="csY22" fmla="*/ 2085975 h 2085975"/>
              <a:gd name="csX23" fmla="*/ 1600200 w 1600200"/>
              <a:gd name="csY23" fmla="*/ 2028825 h 2085975"/>
              <a:gd name="csX24" fmla="*/ 1600200 w 1600200"/>
              <a:gd name="csY24" fmla="*/ 942975 h 2085975"/>
              <a:gd name="csX25" fmla="*/ 1400175 w 1600200"/>
              <a:gd name="csY25" fmla="*/ 928688 h 208597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1600200" h="2085975">
                <a:moveTo>
                  <a:pt x="857250" y="1648777"/>
                </a:moveTo>
                <a:lnTo>
                  <a:pt x="857250" y="1800225"/>
                </a:lnTo>
                <a:lnTo>
                  <a:pt x="742950" y="1800225"/>
                </a:lnTo>
                <a:lnTo>
                  <a:pt x="742950" y="1648777"/>
                </a:lnTo>
                <a:cubicBezTo>
                  <a:pt x="677228" y="1625918"/>
                  <a:pt x="628650" y="1563052"/>
                  <a:pt x="628650" y="1485900"/>
                </a:cubicBezTo>
                <a:cubicBezTo>
                  <a:pt x="628650" y="1391603"/>
                  <a:pt x="705803" y="1314450"/>
                  <a:pt x="800100" y="1314450"/>
                </a:cubicBezTo>
                <a:cubicBezTo>
                  <a:pt x="894398" y="1314450"/>
                  <a:pt x="971550" y="1391603"/>
                  <a:pt x="971550" y="1485900"/>
                </a:cubicBezTo>
                <a:cubicBezTo>
                  <a:pt x="971550" y="1560195"/>
                  <a:pt x="922973" y="1623060"/>
                  <a:pt x="857250" y="1648777"/>
                </a:cubicBezTo>
                <a:close/>
                <a:moveTo>
                  <a:pt x="371475" y="600075"/>
                </a:moveTo>
                <a:cubicBezTo>
                  <a:pt x="371475" y="362903"/>
                  <a:pt x="562928" y="171450"/>
                  <a:pt x="800100" y="171450"/>
                </a:cubicBezTo>
                <a:cubicBezTo>
                  <a:pt x="1037273" y="171450"/>
                  <a:pt x="1228725" y="362903"/>
                  <a:pt x="1228725" y="600075"/>
                </a:cubicBezTo>
                <a:lnTo>
                  <a:pt x="1228725" y="917257"/>
                </a:lnTo>
                <a:lnTo>
                  <a:pt x="800100" y="885825"/>
                </a:lnTo>
                <a:lnTo>
                  <a:pt x="371475" y="917257"/>
                </a:lnTo>
                <a:lnTo>
                  <a:pt x="371475" y="600075"/>
                </a:lnTo>
                <a:close/>
                <a:moveTo>
                  <a:pt x="1400175" y="928688"/>
                </a:moveTo>
                <a:lnTo>
                  <a:pt x="1400175" y="600075"/>
                </a:lnTo>
                <a:cubicBezTo>
                  <a:pt x="1400175" y="268605"/>
                  <a:pt x="1131570" y="0"/>
                  <a:pt x="800100" y="0"/>
                </a:cubicBezTo>
                <a:cubicBezTo>
                  <a:pt x="468630" y="0"/>
                  <a:pt x="200025" y="268605"/>
                  <a:pt x="200025" y="600075"/>
                </a:cubicBezTo>
                <a:lnTo>
                  <a:pt x="200025" y="928688"/>
                </a:lnTo>
                <a:lnTo>
                  <a:pt x="0" y="942975"/>
                </a:lnTo>
                <a:lnTo>
                  <a:pt x="0" y="2028825"/>
                </a:lnTo>
                <a:lnTo>
                  <a:pt x="800100" y="2085975"/>
                </a:lnTo>
                <a:lnTo>
                  <a:pt x="1600200" y="2028825"/>
                </a:lnTo>
                <a:lnTo>
                  <a:pt x="1600200" y="942975"/>
                </a:lnTo>
                <a:lnTo>
                  <a:pt x="1400175" y="928688"/>
                </a:ln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nvGrpSpPr>
          <p:cNvPr id="70" name="Group 69">
            <a:extLst>
              <a:ext uri="{FF2B5EF4-FFF2-40B4-BE49-F238E27FC236}">
                <a16:creationId xmlns:a16="http://schemas.microsoft.com/office/drawing/2014/main" id="{0114DB01-A581-3AE9-C20E-58E77100F9D4}"/>
              </a:ext>
            </a:extLst>
          </p:cNvPr>
          <p:cNvGrpSpPr>
            <a:grpSpLocks noChangeAspect="1"/>
          </p:cNvGrpSpPr>
          <p:nvPr/>
        </p:nvGrpSpPr>
        <p:grpSpPr>
          <a:xfrm>
            <a:off x="8511315" y="3855572"/>
            <a:ext cx="1766454" cy="2286000"/>
            <a:chOff x="9076583" y="4739860"/>
            <a:chExt cx="647700" cy="838200"/>
          </a:xfrm>
        </p:grpSpPr>
        <p:sp>
          <p:nvSpPr>
            <p:cNvPr id="68" name="Freeform: Shape 67">
              <a:extLst>
                <a:ext uri="{FF2B5EF4-FFF2-40B4-BE49-F238E27FC236}">
                  <a16:creationId xmlns:a16="http://schemas.microsoft.com/office/drawing/2014/main" id="{9CD0CEC6-F3EB-393A-03C3-A913A7E63875}"/>
                </a:ext>
              </a:extLst>
            </p:cNvPr>
            <p:cNvSpPr/>
            <p:nvPr/>
          </p:nvSpPr>
          <p:spPr>
            <a:xfrm>
              <a:off x="9076583" y="4739860"/>
              <a:ext cx="647700" cy="838200"/>
            </a:xfrm>
            <a:custGeom>
              <a:avLst/>
              <a:gdLst>
                <a:gd name="csX0" fmla="*/ 542925 w 647700"/>
                <a:gd name="csY0" fmla="*/ 381000 h 838200"/>
                <a:gd name="csX1" fmla="*/ 476250 w 647700"/>
                <a:gd name="csY1" fmla="*/ 314325 h 838200"/>
                <a:gd name="csX2" fmla="*/ 542925 w 647700"/>
                <a:gd name="csY2" fmla="*/ 247650 h 838200"/>
                <a:gd name="csX3" fmla="*/ 609600 w 647700"/>
                <a:gd name="csY3" fmla="*/ 314325 h 838200"/>
                <a:gd name="csX4" fmla="*/ 542925 w 647700"/>
                <a:gd name="csY4" fmla="*/ 381000 h 838200"/>
                <a:gd name="csX5" fmla="*/ 647700 w 647700"/>
                <a:gd name="csY5" fmla="*/ 314325 h 838200"/>
                <a:gd name="csX6" fmla="*/ 542925 w 647700"/>
                <a:gd name="csY6" fmla="*/ 209550 h 838200"/>
                <a:gd name="csX7" fmla="*/ 438150 w 647700"/>
                <a:gd name="csY7" fmla="*/ 314325 h 838200"/>
                <a:gd name="csX8" fmla="*/ 514350 w 647700"/>
                <a:gd name="csY8" fmla="*/ 415290 h 838200"/>
                <a:gd name="csX9" fmla="*/ 514350 w 647700"/>
                <a:gd name="csY9" fmla="*/ 638175 h 838200"/>
                <a:gd name="csX10" fmla="*/ 371475 w 647700"/>
                <a:gd name="csY10" fmla="*/ 781050 h 838200"/>
                <a:gd name="csX11" fmla="*/ 228600 w 647700"/>
                <a:gd name="csY11" fmla="*/ 638175 h 838200"/>
                <a:gd name="csX12" fmla="*/ 228600 w 647700"/>
                <a:gd name="csY12" fmla="*/ 541020 h 838200"/>
                <a:gd name="csX13" fmla="*/ 400050 w 647700"/>
                <a:gd name="csY13" fmla="*/ 342900 h 838200"/>
                <a:gd name="csX14" fmla="*/ 381000 w 647700"/>
                <a:gd name="csY14" fmla="*/ 310515 h 838200"/>
                <a:gd name="csX15" fmla="*/ 381000 w 647700"/>
                <a:gd name="csY15" fmla="*/ 76200 h 838200"/>
                <a:gd name="csX16" fmla="*/ 331470 w 647700"/>
                <a:gd name="csY16" fmla="*/ 20003 h 838200"/>
                <a:gd name="csX17" fmla="*/ 304800 w 647700"/>
                <a:gd name="csY17" fmla="*/ 0 h 838200"/>
                <a:gd name="csX18" fmla="*/ 295275 w 647700"/>
                <a:gd name="csY18" fmla="*/ 0 h 838200"/>
                <a:gd name="csX19" fmla="*/ 257175 w 647700"/>
                <a:gd name="csY19" fmla="*/ 38100 h 838200"/>
                <a:gd name="csX20" fmla="*/ 295275 w 647700"/>
                <a:gd name="csY20" fmla="*/ 76200 h 838200"/>
                <a:gd name="csX21" fmla="*/ 304800 w 647700"/>
                <a:gd name="csY21" fmla="*/ 76200 h 838200"/>
                <a:gd name="csX22" fmla="*/ 331470 w 647700"/>
                <a:gd name="csY22" fmla="*/ 59055 h 838200"/>
                <a:gd name="csX23" fmla="*/ 342900 w 647700"/>
                <a:gd name="csY23" fmla="*/ 76200 h 838200"/>
                <a:gd name="csX24" fmla="*/ 342900 w 647700"/>
                <a:gd name="csY24" fmla="*/ 310515 h 838200"/>
                <a:gd name="csX25" fmla="*/ 323850 w 647700"/>
                <a:gd name="csY25" fmla="*/ 342900 h 838200"/>
                <a:gd name="csX26" fmla="*/ 200025 w 647700"/>
                <a:gd name="csY26" fmla="*/ 466725 h 838200"/>
                <a:gd name="csX27" fmla="*/ 76200 w 647700"/>
                <a:gd name="csY27" fmla="*/ 342900 h 838200"/>
                <a:gd name="csX28" fmla="*/ 57150 w 647700"/>
                <a:gd name="csY28" fmla="*/ 310515 h 838200"/>
                <a:gd name="csX29" fmla="*/ 57150 w 647700"/>
                <a:gd name="csY29" fmla="*/ 76200 h 838200"/>
                <a:gd name="csX30" fmla="*/ 68580 w 647700"/>
                <a:gd name="csY30" fmla="*/ 59055 h 838200"/>
                <a:gd name="csX31" fmla="*/ 95250 w 647700"/>
                <a:gd name="csY31" fmla="*/ 76200 h 838200"/>
                <a:gd name="csX32" fmla="*/ 104775 w 647700"/>
                <a:gd name="csY32" fmla="*/ 76200 h 838200"/>
                <a:gd name="csX33" fmla="*/ 142875 w 647700"/>
                <a:gd name="csY33" fmla="*/ 38100 h 838200"/>
                <a:gd name="csX34" fmla="*/ 104775 w 647700"/>
                <a:gd name="csY34" fmla="*/ 0 h 838200"/>
                <a:gd name="csX35" fmla="*/ 95250 w 647700"/>
                <a:gd name="csY35" fmla="*/ 0 h 838200"/>
                <a:gd name="csX36" fmla="*/ 68580 w 647700"/>
                <a:gd name="csY36" fmla="*/ 20003 h 838200"/>
                <a:gd name="csX37" fmla="*/ 19050 w 647700"/>
                <a:gd name="csY37" fmla="*/ 76200 h 838200"/>
                <a:gd name="csX38" fmla="*/ 19050 w 647700"/>
                <a:gd name="csY38" fmla="*/ 310515 h 838200"/>
                <a:gd name="csX39" fmla="*/ 0 w 647700"/>
                <a:gd name="csY39" fmla="*/ 342900 h 838200"/>
                <a:gd name="csX40" fmla="*/ 171450 w 647700"/>
                <a:gd name="csY40" fmla="*/ 541020 h 838200"/>
                <a:gd name="csX41" fmla="*/ 171450 w 647700"/>
                <a:gd name="csY41" fmla="*/ 638175 h 838200"/>
                <a:gd name="csX42" fmla="*/ 371475 w 647700"/>
                <a:gd name="csY42" fmla="*/ 838200 h 838200"/>
                <a:gd name="csX43" fmla="*/ 571500 w 647700"/>
                <a:gd name="csY43" fmla="*/ 638175 h 838200"/>
                <a:gd name="csX44" fmla="*/ 571500 w 647700"/>
                <a:gd name="csY44" fmla="*/ 415290 h 838200"/>
                <a:gd name="csX45" fmla="*/ 647700 w 647700"/>
                <a:gd name="csY45" fmla="*/ 314325 h 838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Lst>
              <a:rect l="l" t="t" r="r" b="b"/>
              <a:pathLst>
                <a:path w="647700" h="838200">
                  <a:moveTo>
                    <a:pt x="542925" y="381000"/>
                  </a:moveTo>
                  <a:cubicBezTo>
                    <a:pt x="505778" y="381000"/>
                    <a:pt x="476250" y="351473"/>
                    <a:pt x="476250" y="314325"/>
                  </a:cubicBezTo>
                  <a:cubicBezTo>
                    <a:pt x="476250" y="277178"/>
                    <a:pt x="505778" y="247650"/>
                    <a:pt x="542925" y="247650"/>
                  </a:cubicBezTo>
                  <a:cubicBezTo>
                    <a:pt x="580073" y="247650"/>
                    <a:pt x="609600" y="277178"/>
                    <a:pt x="609600" y="314325"/>
                  </a:cubicBezTo>
                  <a:cubicBezTo>
                    <a:pt x="609600" y="351473"/>
                    <a:pt x="580073" y="381000"/>
                    <a:pt x="542925" y="381000"/>
                  </a:cubicBezTo>
                  <a:close/>
                  <a:moveTo>
                    <a:pt x="647700" y="314325"/>
                  </a:moveTo>
                  <a:cubicBezTo>
                    <a:pt x="647700" y="256223"/>
                    <a:pt x="601028" y="209550"/>
                    <a:pt x="542925" y="209550"/>
                  </a:cubicBezTo>
                  <a:cubicBezTo>
                    <a:pt x="484823" y="209550"/>
                    <a:pt x="438150" y="256223"/>
                    <a:pt x="438150" y="314325"/>
                  </a:cubicBezTo>
                  <a:cubicBezTo>
                    <a:pt x="438150" y="361950"/>
                    <a:pt x="470535" y="402908"/>
                    <a:pt x="514350" y="415290"/>
                  </a:cubicBezTo>
                  <a:lnTo>
                    <a:pt x="514350" y="638175"/>
                  </a:lnTo>
                  <a:cubicBezTo>
                    <a:pt x="514350" y="717233"/>
                    <a:pt x="450533" y="781050"/>
                    <a:pt x="371475" y="781050"/>
                  </a:cubicBezTo>
                  <a:cubicBezTo>
                    <a:pt x="292418" y="781050"/>
                    <a:pt x="228600" y="717233"/>
                    <a:pt x="228600" y="638175"/>
                  </a:cubicBezTo>
                  <a:lnTo>
                    <a:pt x="228600" y="541020"/>
                  </a:lnTo>
                  <a:cubicBezTo>
                    <a:pt x="325755" y="526733"/>
                    <a:pt x="400050" y="443865"/>
                    <a:pt x="400050" y="342900"/>
                  </a:cubicBezTo>
                  <a:cubicBezTo>
                    <a:pt x="400050" y="328613"/>
                    <a:pt x="392430" y="316230"/>
                    <a:pt x="381000" y="310515"/>
                  </a:cubicBezTo>
                  <a:lnTo>
                    <a:pt x="381000" y="76200"/>
                  </a:lnTo>
                  <a:cubicBezTo>
                    <a:pt x="381000" y="47625"/>
                    <a:pt x="359093" y="23813"/>
                    <a:pt x="331470" y="20003"/>
                  </a:cubicBezTo>
                  <a:cubicBezTo>
                    <a:pt x="327660" y="8573"/>
                    <a:pt x="317183" y="0"/>
                    <a:pt x="304800" y="0"/>
                  </a:cubicBezTo>
                  <a:lnTo>
                    <a:pt x="295275" y="0"/>
                  </a:lnTo>
                  <a:cubicBezTo>
                    <a:pt x="274320" y="0"/>
                    <a:pt x="257175" y="17145"/>
                    <a:pt x="257175" y="38100"/>
                  </a:cubicBezTo>
                  <a:cubicBezTo>
                    <a:pt x="257175" y="59055"/>
                    <a:pt x="274320" y="76200"/>
                    <a:pt x="295275" y="76200"/>
                  </a:cubicBezTo>
                  <a:lnTo>
                    <a:pt x="304800" y="76200"/>
                  </a:lnTo>
                  <a:cubicBezTo>
                    <a:pt x="316230" y="76200"/>
                    <a:pt x="326708" y="68580"/>
                    <a:pt x="331470" y="59055"/>
                  </a:cubicBezTo>
                  <a:cubicBezTo>
                    <a:pt x="338138" y="61913"/>
                    <a:pt x="342900" y="68580"/>
                    <a:pt x="342900" y="76200"/>
                  </a:cubicBezTo>
                  <a:lnTo>
                    <a:pt x="342900" y="310515"/>
                  </a:lnTo>
                  <a:cubicBezTo>
                    <a:pt x="331470" y="317183"/>
                    <a:pt x="323850" y="329565"/>
                    <a:pt x="323850" y="342900"/>
                  </a:cubicBezTo>
                  <a:cubicBezTo>
                    <a:pt x="323850" y="411480"/>
                    <a:pt x="268605" y="466725"/>
                    <a:pt x="200025" y="466725"/>
                  </a:cubicBezTo>
                  <a:cubicBezTo>
                    <a:pt x="131445" y="466725"/>
                    <a:pt x="76200" y="411480"/>
                    <a:pt x="76200" y="342900"/>
                  </a:cubicBezTo>
                  <a:cubicBezTo>
                    <a:pt x="76200" y="328613"/>
                    <a:pt x="68580" y="316230"/>
                    <a:pt x="57150" y="310515"/>
                  </a:cubicBezTo>
                  <a:lnTo>
                    <a:pt x="57150" y="76200"/>
                  </a:lnTo>
                  <a:cubicBezTo>
                    <a:pt x="57150" y="68580"/>
                    <a:pt x="61913" y="61913"/>
                    <a:pt x="68580" y="59055"/>
                  </a:cubicBezTo>
                  <a:cubicBezTo>
                    <a:pt x="73343" y="69533"/>
                    <a:pt x="82868" y="76200"/>
                    <a:pt x="95250" y="76200"/>
                  </a:cubicBezTo>
                  <a:lnTo>
                    <a:pt x="104775" y="76200"/>
                  </a:lnTo>
                  <a:cubicBezTo>
                    <a:pt x="125730" y="76200"/>
                    <a:pt x="142875" y="59055"/>
                    <a:pt x="142875" y="38100"/>
                  </a:cubicBezTo>
                  <a:cubicBezTo>
                    <a:pt x="142875" y="17145"/>
                    <a:pt x="125730" y="0"/>
                    <a:pt x="104775" y="0"/>
                  </a:cubicBezTo>
                  <a:lnTo>
                    <a:pt x="95250" y="0"/>
                  </a:lnTo>
                  <a:cubicBezTo>
                    <a:pt x="82868" y="0"/>
                    <a:pt x="72390" y="8573"/>
                    <a:pt x="68580" y="20003"/>
                  </a:cubicBezTo>
                  <a:cubicBezTo>
                    <a:pt x="40957" y="23813"/>
                    <a:pt x="19050" y="47625"/>
                    <a:pt x="19050" y="76200"/>
                  </a:cubicBezTo>
                  <a:lnTo>
                    <a:pt x="19050" y="310515"/>
                  </a:lnTo>
                  <a:cubicBezTo>
                    <a:pt x="7620" y="317183"/>
                    <a:pt x="0" y="329565"/>
                    <a:pt x="0" y="342900"/>
                  </a:cubicBezTo>
                  <a:cubicBezTo>
                    <a:pt x="0" y="443865"/>
                    <a:pt x="74295" y="526733"/>
                    <a:pt x="171450" y="541020"/>
                  </a:cubicBezTo>
                  <a:lnTo>
                    <a:pt x="171450" y="638175"/>
                  </a:lnTo>
                  <a:cubicBezTo>
                    <a:pt x="171450" y="748665"/>
                    <a:pt x="260985" y="838200"/>
                    <a:pt x="371475" y="838200"/>
                  </a:cubicBezTo>
                  <a:cubicBezTo>
                    <a:pt x="481965" y="838200"/>
                    <a:pt x="571500" y="748665"/>
                    <a:pt x="571500" y="638175"/>
                  </a:cubicBezTo>
                  <a:lnTo>
                    <a:pt x="571500" y="415290"/>
                  </a:lnTo>
                  <a:cubicBezTo>
                    <a:pt x="615315" y="402908"/>
                    <a:pt x="647700" y="361950"/>
                    <a:pt x="647700" y="314325"/>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69" name="Oval 68">
              <a:extLst>
                <a:ext uri="{FF2B5EF4-FFF2-40B4-BE49-F238E27FC236}">
                  <a16:creationId xmlns:a16="http://schemas.microsoft.com/office/drawing/2014/main" id="{BC0EDB51-B1F8-D83E-B69E-C43B011D618A}"/>
                </a:ext>
              </a:extLst>
            </p:cNvPr>
            <p:cNvSpPr/>
            <p:nvPr/>
          </p:nvSpPr>
          <p:spPr>
            <a:xfrm>
              <a:off x="9571883" y="5006560"/>
              <a:ext cx="95250" cy="95250"/>
            </a:xfrm>
            <a:prstGeom prst="ellipse">
              <a:avLst/>
            </a:pr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grpSp>
        <p:nvGrpSpPr>
          <p:cNvPr id="77" name="Group 76">
            <a:extLst>
              <a:ext uri="{FF2B5EF4-FFF2-40B4-BE49-F238E27FC236}">
                <a16:creationId xmlns:a16="http://schemas.microsoft.com/office/drawing/2014/main" id="{EA773BC7-1C5A-21FE-CB1A-B973A0CED712}"/>
              </a:ext>
            </a:extLst>
          </p:cNvPr>
          <p:cNvGrpSpPr>
            <a:grpSpLocks noChangeAspect="1"/>
          </p:cNvGrpSpPr>
          <p:nvPr/>
        </p:nvGrpSpPr>
        <p:grpSpPr>
          <a:xfrm>
            <a:off x="13644667" y="4229740"/>
            <a:ext cx="2743200" cy="1537664"/>
            <a:chOff x="14437465" y="4941422"/>
            <a:chExt cx="838200" cy="469842"/>
          </a:xfrm>
        </p:grpSpPr>
        <p:sp>
          <p:nvSpPr>
            <p:cNvPr id="74" name="Freeform: Shape 73">
              <a:extLst>
                <a:ext uri="{FF2B5EF4-FFF2-40B4-BE49-F238E27FC236}">
                  <a16:creationId xmlns:a16="http://schemas.microsoft.com/office/drawing/2014/main" id="{297D76CF-F58D-ED93-020B-E1651ECF2D37}"/>
                </a:ext>
              </a:extLst>
            </p:cNvPr>
            <p:cNvSpPr/>
            <p:nvPr/>
          </p:nvSpPr>
          <p:spPr>
            <a:xfrm>
              <a:off x="14437465" y="4941422"/>
              <a:ext cx="669607" cy="457200"/>
            </a:xfrm>
            <a:custGeom>
              <a:avLst/>
              <a:gdLst>
                <a:gd name="csX0" fmla="*/ 400050 w 669607"/>
                <a:gd name="csY0" fmla="*/ 58103 h 457200"/>
                <a:gd name="csX1" fmla="*/ 400050 w 669607"/>
                <a:gd name="csY1" fmla="*/ 96202 h 457200"/>
                <a:gd name="csX2" fmla="*/ 419100 w 669607"/>
                <a:gd name="csY2" fmla="*/ 95250 h 457200"/>
                <a:gd name="csX3" fmla="*/ 438150 w 669607"/>
                <a:gd name="csY3" fmla="*/ 96202 h 457200"/>
                <a:gd name="csX4" fmla="*/ 438150 w 669607"/>
                <a:gd name="csY4" fmla="*/ 58103 h 457200"/>
                <a:gd name="csX5" fmla="*/ 542925 w 669607"/>
                <a:gd name="csY5" fmla="*/ 80010 h 457200"/>
                <a:gd name="csX6" fmla="*/ 528638 w 669607"/>
                <a:gd name="csY6" fmla="*/ 114300 h 457200"/>
                <a:gd name="csX7" fmla="*/ 563880 w 669607"/>
                <a:gd name="csY7" fmla="*/ 129540 h 457200"/>
                <a:gd name="csX8" fmla="*/ 578168 w 669607"/>
                <a:gd name="csY8" fmla="*/ 94298 h 457200"/>
                <a:gd name="csX9" fmla="*/ 628650 w 669607"/>
                <a:gd name="csY9" fmla="*/ 124777 h 457200"/>
                <a:gd name="csX10" fmla="*/ 669608 w 669607"/>
                <a:gd name="csY10" fmla="*/ 83820 h 457200"/>
                <a:gd name="csX11" fmla="*/ 419100 w 669607"/>
                <a:gd name="csY11" fmla="*/ 0 h 457200"/>
                <a:gd name="csX12" fmla="*/ 0 w 669607"/>
                <a:gd name="csY12" fmla="*/ 419100 h 457200"/>
                <a:gd name="csX13" fmla="*/ 0 w 669607"/>
                <a:gd name="csY13" fmla="*/ 457200 h 457200"/>
                <a:gd name="csX14" fmla="*/ 57150 w 669607"/>
                <a:gd name="csY14" fmla="*/ 457200 h 457200"/>
                <a:gd name="csX15" fmla="*/ 57150 w 669607"/>
                <a:gd name="csY15" fmla="*/ 419100 h 457200"/>
                <a:gd name="csX16" fmla="*/ 75248 w 669607"/>
                <a:gd name="csY16" fmla="*/ 306705 h 457200"/>
                <a:gd name="csX17" fmla="*/ 110490 w 669607"/>
                <a:gd name="csY17" fmla="*/ 320993 h 457200"/>
                <a:gd name="csX18" fmla="*/ 123825 w 669607"/>
                <a:gd name="csY18" fmla="*/ 285750 h 457200"/>
                <a:gd name="csX19" fmla="*/ 88583 w 669607"/>
                <a:gd name="csY19" fmla="*/ 271463 h 457200"/>
                <a:gd name="csX20" fmla="*/ 145733 w 669607"/>
                <a:gd name="csY20" fmla="*/ 182880 h 457200"/>
                <a:gd name="csX21" fmla="*/ 172403 w 669607"/>
                <a:gd name="csY21" fmla="*/ 209550 h 457200"/>
                <a:gd name="csX22" fmla="*/ 199073 w 669607"/>
                <a:gd name="csY22" fmla="*/ 181927 h 457200"/>
                <a:gd name="csX23" fmla="*/ 172403 w 669607"/>
                <a:gd name="csY23" fmla="*/ 155258 h 457200"/>
                <a:gd name="csX24" fmla="*/ 260033 w 669607"/>
                <a:gd name="csY24" fmla="*/ 94298 h 457200"/>
                <a:gd name="csX25" fmla="*/ 274320 w 669607"/>
                <a:gd name="csY25" fmla="*/ 129540 h 457200"/>
                <a:gd name="csX26" fmla="*/ 309563 w 669607"/>
                <a:gd name="csY26" fmla="*/ 114300 h 457200"/>
                <a:gd name="csX27" fmla="*/ 295275 w 669607"/>
                <a:gd name="csY27" fmla="*/ 79057 h 457200"/>
                <a:gd name="csX28" fmla="*/ 400050 w 669607"/>
                <a:gd name="csY28" fmla="*/ 58103 h 457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75" name="Freeform: Shape 74">
              <a:extLst>
                <a:ext uri="{FF2B5EF4-FFF2-40B4-BE49-F238E27FC236}">
                  <a16:creationId xmlns:a16="http://schemas.microsoft.com/office/drawing/2014/main" id="{BF6634D0-44EC-2ED8-1C5F-560730A976EB}"/>
                </a:ext>
              </a:extLst>
            </p:cNvPr>
            <p:cNvSpPr/>
            <p:nvPr/>
          </p:nvSpPr>
          <p:spPr>
            <a:xfrm>
              <a:off x="15151840" y="5120491"/>
              <a:ext cx="123825" cy="278130"/>
            </a:xfrm>
            <a:custGeom>
              <a:avLst/>
              <a:gdLst>
                <a:gd name="csX0" fmla="*/ 48577 w 123825"/>
                <a:gd name="csY0" fmla="*/ 0 h 278130"/>
                <a:gd name="csX1" fmla="*/ 7620 w 123825"/>
                <a:gd name="csY1" fmla="*/ 40957 h 278130"/>
                <a:gd name="csX2" fmla="*/ 35242 w 123825"/>
                <a:gd name="csY2" fmla="*/ 91440 h 278130"/>
                <a:gd name="csX3" fmla="*/ 0 w 123825"/>
                <a:gd name="csY3" fmla="*/ 106680 h 278130"/>
                <a:gd name="csX4" fmla="*/ 13335 w 123825"/>
                <a:gd name="csY4" fmla="*/ 141923 h 278130"/>
                <a:gd name="csX5" fmla="*/ 48577 w 123825"/>
                <a:gd name="csY5" fmla="*/ 127635 h 278130"/>
                <a:gd name="csX6" fmla="*/ 66675 w 123825"/>
                <a:gd name="csY6" fmla="*/ 240030 h 278130"/>
                <a:gd name="csX7" fmla="*/ 66675 w 123825"/>
                <a:gd name="csY7" fmla="*/ 278130 h 278130"/>
                <a:gd name="csX8" fmla="*/ 123825 w 123825"/>
                <a:gd name="csY8" fmla="*/ 278130 h 278130"/>
                <a:gd name="csX9" fmla="*/ 123825 w 123825"/>
                <a:gd name="csY9" fmla="*/ 240030 h 278130"/>
                <a:gd name="csX10" fmla="*/ 48577 w 123825"/>
                <a:gd name="csY10" fmla="*/ 0 h 2781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76" name="Freeform: Shape 75">
              <a:extLst>
                <a:ext uri="{FF2B5EF4-FFF2-40B4-BE49-F238E27FC236}">
                  <a16:creationId xmlns:a16="http://schemas.microsoft.com/office/drawing/2014/main" id="{48468E68-7AD5-7941-918C-920C4DB6C2A8}"/>
                </a:ext>
              </a:extLst>
            </p:cNvPr>
            <p:cNvSpPr/>
            <p:nvPr/>
          </p:nvSpPr>
          <p:spPr>
            <a:xfrm>
              <a:off x="14816299" y="5046197"/>
              <a:ext cx="364115" cy="365067"/>
            </a:xfrm>
            <a:custGeom>
              <a:avLst/>
              <a:gdLst>
                <a:gd name="csX0" fmla="*/ 13595 w 364115"/>
                <a:gd name="csY0" fmla="*/ 297180 h 365067"/>
                <a:gd name="csX1" fmla="*/ 8833 w 364115"/>
                <a:gd name="csY1" fmla="*/ 301942 h 365067"/>
                <a:gd name="csX2" fmla="*/ 13595 w 364115"/>
                <a:gd name="csY2" fmla="*/ 356235 h 365067"/>
                <a:gd name="csX3" fmla="*/ 67888 w 364115"/>
                <a:gd name="csY3" fmla="*/ 351473 h 365067"/>
                <a:gd name="csX4" fmla="*/ 364115 w 364115"/>
                <a:gd name="csY4" fmla="*/ 0 h 365067"/>
                <a:gd name="csX5" fmla="*/ 13595 w 364115"/>
                <a:gd name="csY5" fmla="*/ 297180 h 365067"/>
              </a:gdLst>
              <a:ahLst/>
              <a:cxnLst>
                <a:cxn ang="0">
                  <a:pos x="csX0" y="csY0"/>
                </a:cxn>
                <a:cxn ang="0">
                  <a:pos x="csX1" y="csY1"/>
                </a:cxn>
                <a:cxn ang="0">
                  <a:pos x="csX2" y="csY2"/>
                </a:cxn>
                <a:cxn ang="0">
                  <a:pos x="csX3" y="csY3"/>
                </a:cxn>
                <a:cxn ang="0">
                  <a:pos x="csX4" y="csY4"/>
                </a:cxn>
                <a:cxn ang="0">
                  <a:pos x="csX5" y="cs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grpSp>
        <p:nvGrpSpPr>
          <p:cNvPr id="83" name="Group 82">
            <a:extLst>
              <a:ext uri="{FF2B5EF4-FFF2-40B4-BE49-F238E27FC236}">
                <a16:creationId xmlns:a16="http://schemas.microsoft.com/office/drawing/2014/main" id="{88F91DC8-EBD3-F0A8-CCAB-0FCABB15421E}"/>
              </a:ext>
            </a:extLst>
          </p:cNvPr>
          <p:cNvGrpSpPr>
            <a:grpSpLocks noChangeAspect="1"/>
          </p:cNvGrpSpPr>
          <p:nvPr/>
        </p:nvGrpSpPr>
        <p:grpSpPr>
          <a:xfrm>
            <a:off x="19587072" y="3994877"/>
            <a:ext cx="2090057" cy="1828800"/>
            <a:chOff x="19793901" y="4665197"/>
            <a:chExt cx="762000" cy="666750"/>
          </a:xfrm>
        </p:grpSpPr>
        <p:sp>
          <p:nvSpPr>
            <p:cNvPr id="81" name="Freeform: Shape 80">
              <a:extLst>
                <a:ext uri="{FF2B5EF4-FFF2-40B4-BE49-F238E27FC236}">
                  <a16:creationId xmlns:a16="http://schemas.microsoft.com/office/drawing/2014/main" id="{A3AE3BB6-9211-AD01-CE15-E9D07E4BEC84}"/>
                </a:ext>
              </a:extLst>
            </p:cNvPr>
            <p:cNvSpPr/>
            <p:nvPr/>
          </p:nvSpPr>
          <p:spPr>
            <a:xfrm>
              <a:off x="20032026" y="4665197"/>
              <a:ext cx="523875" cy="666750"/>
            </a:xfrm>
            <a:custGeom>
              <a:avLst/>
              <a:gdLst>
                <a:gd name="csX0" fmla="*/ 523875 w 523875"/>
                <a:gd name="csY0" fmla="*/ 323850 h 666750"/>
                <a:gd name="csX1" fmla="*/ 466725 w 523875"/>
                <a:gd name="csY1" fmla="*/ 266700 h 666750"/>
                <a:gd name="csX2" fmla="*/ 285750 w 523875"/>
                <a:gd name="csY2" fmla="*/ 266700 h 666750"/>
                <a:gd name="csX3" fmla="*/ 257175 w 523875"/>
                <a:gd name="csY3" fmla="*/ 239077 h 666750"/>
                <a:gd name="csX4" fmla="*/ 285750 w 523875"/>
                <a:gd name="csY4" fmla="*/ 57150 h 666750"/>
                <a:gd name="csX5" fmla="*/ 228600 w 523875"/>
                <a:gd name="csY5" fmla="*/ 0 h 666750"/>
                <a:gd name="csX6" fmla="*/ 171450 w 523875"/>
                <a:gd name="csY6" fmla="*/ 57150 h 666750"/>
                <a:gd name="csX7" fmla="*/ 0 w 523875"/>
                <a:gd name="csY7" fmla="*/ 285750 h 666750"/>
                <a:gd name="csX8" fmla="*/ 0 w 523875"/>
                <a:gd name="csY8" fmla="*/ 590550 h 666750"/>
                <a:gd name="csX9" fmla="*/ 200025 w 523875"/>
                <a:gd name="csY9" fmla="*/ 666750 h 666750"/>
                <a:gd name="csX10" fmla="*/ 371475 w 523875"/>
                <a:gd name="csY10" fmla="*/ 666750 h 666750"/>
                <a:gd name="csX11" fmla="*/ 428625 w 523875"/>
                <a:gd name="csY11" fmla="*/ 609600 h 666750"/>
                <a:gd name="csX12" fmla="*/ 413385 w 523875"/>
                <a:gd name="csY12" fmla="*/ 571500 h 666750"/>
                <a:gd name="csX13" fmla="*/ 419100 w 523875"/>
                <a:gd name="csY13" fmla="*/ 571500 h 666750"/>
                <a:gd name="csX14" fmla="*/ 476250 w 523875"/>
                <a:gd name="csY14" fmla="*/ 514350 h 666750"/>
                <a:gd name="csX15" fmla="*/ 460058 w 523875"/>
                <a:gd name="csY15" fmla="*/ 474345 h 666750"/>
                <a:gd name="csX16" fmla="*/ 504825 w 523875"/>
                <a:gd name="csY16" fmla="*/ 419100 h 666750"/>
                <a:gd name="csX17" fmla="*/ 486728 w 523875"/>
                <a:gd name="csY17" fmla="*/ 377190 h 666750"/>
                <a:gd name="csX18" fmla="*/ 523875 w 523875"/>
                <a:gd name="csY18" fmla="*/ 323850 h 6667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23875" h="666750">
                  <a:moveTo>
                    <a:pt x="523875" y="323850"/>
                  </a:moveTo>
                  <a:cubicBezTo>
                    <a:pt x="523875" y="292418"/>
                    <a:pt x="498158" y="266700"/>
                    <a:pt x="466725" y="266700"/>
                  </a:cubicBezTo>
                  <a:lnTo>
                    <a:pt x="285750" y="266700"/>
                  </a:lnTo>
                  <a:cubicBezTo>
                    <a:pt x="270510" y="266700"/>
                    <a:pt x="258127" y="254318"/>
                    <a:pt x="257175" y="239077"/>
                  </a:cubicBezTo>
                  <a:cubicBezTo>
                    <a:pt x="258127" y="221933"/>
                    <a:pt x="285750" y="187643"/>
                    <a:pt x="285750" y="57150"/>
                  </a:cubicBezTo>
                  <a:cubicBezTo>
                    <a:pt x="285750" y="25717"/>
                    <a:pt x="260033" y="0"/>
                    <a:pt x="228600" y="0"/>
                  </a:cubicBezTo>
                  <a:cubicBezTo>
                    <a:pt x="197168" y="0"/>
                    <a:pt x="171450" y="25717"/>
                    <a:pt x="171450" y="57150"/>
                  </a:cubicBezTo>
                  <a:cubicBezTo>
                    <a:pt x="171450" y="201930"/>
                    <a:pt x="2857" y="283845"/>
                    <a:pt x="0" y="285750"/>
                  </a:cubicBezTo>
                  <a:lnTo>
                    <a:pt x="0" y="590550"/>
                  </a:lnTo>
                  <a:cubicBezTo>
                    <a:pt x="67627" y="590550"/>
                    <a:pt x="72390" y="666750"/>
                    <a:pt x="200025" y="666750"/>
                  </a:cubicBezTo>
                  <a:cubicBezTo>
                    <a:pt x="242888" y="666750"/>
                    <a:pt x="371475" y="666750"/>
                    <a:pt x="371475" y="666750"/>
                  </a:cubicBezTo>
                  <a:cubicBezTo>
                    <a:pt x="402908" y="666750"/>
                    <a:pt x="428625" y="641033"/>
                    <a:pt x="428625" y="609600"/>
                  </a:cubicBezTo>
                  <a:cubicBezTo>
                    <a:pt x="428625" y="594360"/>
                    <a:pt x="422910" y="581025"/>
                    <a:pt x="413385" y="571500"/>
                  </a:cubicBezTo>
                  <a:cubicBezTo>
                    <a:pt x="415290" y="571500"/>
                    <a:pt x="417195" y="571500"/>
                    <a:pt x="419100" y="571500"/>
                  </a:cubicBezTo>
                  <a:cubicBezTo>
                    <a:pt x="450533" y="571500"/>
                    <a:pt x="476250" y="545783"/>
                    <a:pt x="476250" y="514350"/>
                  </a:cubicBezTo>
                  <a:cubicBezTo>
                    <a:pt x="476250" y="499110"/>
                    <a:pt x="470535" y="484823"/>
                    <a:pt x="460058" y="474345"/>
                  </a:cubicBezTo>
                  <a:cubicBezTo>
                    <a:pt x="485775" y="468630"/>
                    <a:pt x="504825" y="445770"/>
                    <a:pt x="504825" y="419100"/>
                  </a:cubicBezTo>
                  <a:cubicBezTo>
                    <a:pt x="504825" y="402908"/>
                    <a:pt x="498158" y="387668"/>
                    <a:pt x="486728" y="377190"/>
                  </a:cubicBezTo>
                  <a:cubicBezTo>
                    <a:pt x="508635" y="369570"/>
                    <a:pt x="523875" y="348615"/>
                    <a:pt x="523875" y="32385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82" name="Freeform: Shape 81">
              <a:extLst>
                <a:ext uri="{FF2B5EF4-FFF2-40B4-BE49-F238E27FC236}">
                  <a16:creationId xmlns:a16="http://schemas.microsoft.com/office/drawing/2014/main" id="{181F24DE-EC5A-F883-3EA2-A4D57F81E363}"/>
                </a:ext>
              </a:extLst>
            </p:cNvPr>
            <p:cNvSpPr/>
            <p:nvPr/>
          </p:nvSpPr>
          <p:spPr>
            <a:xfrm>
              <a:off x="19793901" y="4903322"/>
              <a:ext cx="180975" cy="400050"/>
            </a:xfrm>
            <a:custGeom>
              <a:avLst/>
              <a:gdLst>
                <a:gd name="csX0" fmla="*/ 142875 w 180975"/>
                <a:gd name="csY0" fmla="*/ 0 h 400050"/>
                <a:gd name="csX1" fmla="*/ 0 w 180975"/>
                <a:gd name="csY1" fmla="*/ 0 h 400050"/>
                <a:gd name="csX2" fmla="*/ 0 w 180975"/>
                <a:gd name="csY2" fmla="*/ 400050 h 400050"/>
                <a:gd name="csX3" fmla="*/ 142875 w 180975"/>
                <a:gd name="csY3" fmla="*/ 400050 h 400050"/>
                <a:gd name="csX4" fmla="*/ 180975 w 180975"/>
                <a:gd name="csY4" fmla="*/ 361950 h 400050"/>
                <a:gd name="csX5" fmla="*/ 180975 w 180975"/>
                <a:gd name="csY5" fmla="*/ 38100 h 400050"/>
                <a:gd name="csX6" fmla="*/ 142875 w 180975"/>
                <a:gd name="csY6" fmla="*/ 0 h 40005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180975" h="400050">
                  <a:moveTo>
                    <a:pt x="142875" y="0"/>
                  </a:moveTo>
                  <a:lnTo>
                    <a:pt x="0" y="0"/>
                  </a:lnTo>
                  <a:lnTo>
                    <a:pt x="0" y="400050"/>
                  </a:lnTo>
                  <a:lnTo>
                    <a:pt x="142875" y="400050"/>
                  </a:lnTo>
                  <a:cubicBezTo>
                    <a:pt x="163830" y="400050"/>
                    <a:pt x="180975" y="382905"/>
                    <a:pt x="180975" y="361950"/>
                  </a:cubicBezTo>
                  <a:lnTo>
                    <a:pt x="180975" y="38100"/>
                  </a:lnTo>
                  <a:cubicBezTo>
                    <a:pt x="180975" y="17145"/>
                    <a:pt x="163830" y="0"/>
                    <a:pt x="142875" y="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grpSp>
        <p:nvGrpSpPr>
          <p:cNvPr id="4" name="Group 3">
            <a:extLst>
              <a:ext uri="{FF2B5EF4-FFF2-40B4-BE49-F238E27FC236}">
                <a16:creationId xmlns:a16="http://schemas.microsoft.com/office/drawing/2014/main" id="{85ABA13D-6071-5E8D-85CA-206748612015}"/>
              </a:ext>
            </a:extLst>
          </p:cNvPr>
          <p:cNvGrpSpPr/>
          <p:nvPr/>
        </p:nvGrpSpPr>
        <p:grpSpPr>
          <a:xfrm>
            <a:off x="10823171" y="647411"/>
            <a:ext cx="11554691" cy="2565977"/>
            <a:chOff x="10823171" y="881148"/>
            <a:chExt cx="11554691" cy="2565977"/>
          </a:xfrm>
        </p:grpSpPr>
        <p:sp>
          <p:nvSpPr>
            <p:cNvPr id="2" name="Rectangle: Rounded Corners 1">
              <a:extLst>
                <a:ext uri="{FF2B5EF4-FFF2-40B4-BE49-F238E27FC236}">
                  <a16:creationId xmlns:a16="http://schemas.microsoft.com/office/drawing/2014/main" id="{790957D3-0723-F369-E029-B3ECADC1493E}"/>
                </a:ext>
              </a:extLst>
            </p:cNvPr>
            <p:cNvSpPr/>
            <p:nvPr/>
          </p:nvSpPr>
          <p:spPr>
            <a:xfrm>
              <a:off x="10823171" y="881148"/>
              <a:ext cx="11554691" cy="2565977"/>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9273C4-014F-E6AD-F991-3C28964ACA68}"/>
                </a:ext>
              </a:extLst>
            </p:cNvPr>
            <p:cNvSpPr txBox="1"/>
            <p:nvPr/>
          </p:nvSpPr>
          <p:spPr>
            <a:xfrm>
              <a:off x="11392519" y="1274520"/>
              <a:ext cx="9990696" cy="1754326"/>
            </a:xfrm>
            <a:prstGeom prst="rect">
              <a:avLst/>
            </a:prstGeom>
            <a:noFill/>
          </p:spPr>
          <p:txBody>
            <a:bodyPr wrap="square" rtlCol="0">
              <a:spAutoFit/>
            </a:bodyPr>
            <a:lstStyle/>
            <a:p>
              <a:pPr algn="ctr"/>
              <a:r>
                <a:rPr lang="en-US" sz="5400" dirty="0">
                  <a:solidFill>
                    <a:schemeClr val="bg1"/>
                  </a:solidFill>
                  <a:latin typeface="Poppins SemiBold" panose="00000700000000000000" pitchFamily="2" charset="0"/>
                  <a:cs typeface="Poppins SemiBold" panose="00000700000000000000" pitchFamily="2" charset="0"/>
                </a:rPr>
                <a:t>Get started today!</a:t>
              </a:r>
            </a:p>
            <a:p>
              <a:pPr algn="ctr"/>
              <a:r>
                <a:rPr lang="en-US" sz="5400" dirty="0">
                  <a:solidFill>
                    <a:schemeClr val="accent1">
                      <a:lumMod val="40000"/>
                      <a:lumOff val="60000"/>
                    </a:schemeClr>
                  </a:solidFill>
                  <a:latin typeface="Poppins SemiBold" panose="00000700000000000000" pitchFamily="2" charset="0"/>
                  <a:cs typeface="Poppins SemiBold" panose="00000700000000000000" pitchFamily="2" charset="0"/>
                  <a:hlinkClick r:id="rId3">
                    <a:extLst>
                      <a:ext uri="{A12FA001-AC4F-418D-AE19-62706E023703}">
                        <ahyp:hlinkClr xmlns:ahyp="http://schemas.microsoft.com/office/drawing/2018/hyperlinkcolor" val="tx"/>
                      </a:ext>
                    </a:extLst>
                  </a:hlinkClick>
                </a:rPr>
                <a:t>blazor.net</a:t>
              </a:r>
              <a:endParaRPr lang="en-US" sz="5400" dirty="0">
                <a:solidFill>
                  <a:schemeClr val="accent1">
                    <a:lumMod val="40000"/>
                    <a:lumOff val="60000"/>
                  </a:schemeClr>
                </a:solidFill>
                <a:latin typeface="Poppins SemiBold" panose="00000700000000000000" pitchFamily="2" charset="0"/>
                <a:cs typeface="Poppins SemiBold" panose="00000700000000000000" pitchFamily="2" charset="0"/>
              </a:endParaRPr>
            </a:p>
          </p:txBody>
        </p:sp>
      </p:grpSp>
    </p:spTree>
    <p:extLst>
      <p:ext uri="{BB962C8B-B14F-4D97-AF65-F5344CB8AC3E}">
        <p14:creationId xmlns:p14="http://schemas.microsoft.com/office/powerpoint/2010/main" val="35036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426CC-4197-2755-3F00-6914C86C98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36052B6-F624-C3D8-7BAA-F078CBC0E518}"/>
              </a:ext>
            </a:extLst>
          </p:cNvPr>
          <p:cNvSpPr>
            <a:spLocks noGrp="1"/>
          </p:cNvSpPr>
          <p:nvPr>
            <p:ph type="body" sz="quarter" idx="12"/>
          </p:nvPr>
        </p:nvSpPr>
        <p:spPr/>
        <p:txBody>
          <a:bodyPr/>
          <a:lstStyle/>
          <a:p>
            <a:r>
              <a:rPr lang="en-US" b="1" spc="-400">
                <a:solidFill>
                  <a:schemeClr val="bg1"/>
                </a:solidFill>
              </a:rPr>
              <a:t>Thank you</a:t>
            </a:r>
            <a:endParaRPr lang="en-US" b="1">
              <a:solidFill>
                <a:schemeClr val="bg1"/>
              </a:solidFill>
            </a:endParaRPr>
          </a:p>
        </p:txBody>
      </p:sp>
    </p:spTree>
    <p:extLst>
      <p:ext uri="{BB962C8B-B14F-4D97-AF65-F5344CB8AC3E}">
        <p14:creationId xmlns:p14="http://schemas.microsoft.com/office/powerpoint/2010/main" val="1212851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C72DD9B-B573-E756-9825-90D365D0D932}"/>
            </a:ext>
          </a:extLst>
        </p:cNvPr>
        <p:cNvGrpSpPr/>
        <p:nvPr/>
      </p:nvGrpSpPr>
      <p:grpSpPr>
        <a:xfrm>
          <a:off x="0" y="0"/>
          <a:ext cx="0" cy="0"/>
          <a:chOff x="0" y="0"/>
          <a:chExt cx="0" cy="0"/>
        </a:xfrm>
      </p:grpSpPr>
      <p:sp>
        <p:nvSpPr>
          <p:cNvPr id="23" name="Text Placeholder 2">
            <a:extLst>
              <a:ext uri="{FF2B5EF4-FFF2-40B4-BE49-F238E27FC236}">
                <a16:creationId xmlns:a16="http://schemas.microsoft.com/office/drawing/2014/main" id="{9103EEF5-6983-7454-DDE9-017201F13B46}"/>
              </a:ext>
            </a:extLst>
          </p:cNvPr>
          <p:cNvSpPr txBox="1">
            <a:spLocks/>
          </p:cNvSpPr>
          <p:nvPr/>
        </p:nvSpPr>
        <p:spPr>
          <a:xfrm>
            <a:off x="2920670" y="4867479"/>
            <a:ext cx="8902178" cy="4431983"/>
          </a:xfrm>
          <a:prstGeom prst="rect">
            <a:avLst/>
          </a:prstGeom>
        </p:spPr>
        <p:txBody>
          <a:bodyPr vert="horz" wrap="square" lIns="0" tIns="0" rIns="0" bIns="0" rtlCol="0" anchor="t">
            <a:spAutoFit/>
          </a:bodyPr>
          <a:lstStyle>
            <a:lvl1pPr marL="0" marR="0" indent="0" algn="l" defTabSz="1865484" rtl="0" eaLnBrk="1" fontAlgn="auto" latinLnBrk="0" hangingPunct="1">
              <a:lnSpc>
                <a:spcPct val="100000"/>
              </a:lnSpc>
              <a:spcBef>
                <a:spcPts val="0"/>
              </a:spcBef>
              <a:spcAft>
                <a:spcPts val="0"/>
              </a:spcAft>
              <a:buClr>
                <a:schemeClr val="accent2"/>
              </a:buClr>
              <a:buSzPct val="90000"/>
              <a:buFontTx/>
              <a:buNone/>
              <a:tabLst/>
              <a:defRPr sz="36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14400" marR="0" indent="-45720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14450" marR="0" indent="-4000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85926" marR="0" indent="-3619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47876" marR="0" indent="-3365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l" defTabSz="1865484" rtl="0" eaLnBrk="1" fontAlgn="auto" latinLnBrk="0" hangingPunct="1">
              <a:lnSpc>
                <a:spcPct val="100000"/>
              </a:lnSpc>
              <a:spcBef>
                <a:spcPts val="0"/>
              </a:spcBef>
              <a:spcAft>
                <a:spcPts val="0"/>
              </a:spcAft>
              <a:buClr>
                <a:srgbClr val="D502A9"/>
              </a:buClr>
              <a:buSzPct val="90000"/>
              <a:buFontTx/>
              <a:buNone/>
              <a:tabLst/>
              <a:defRPr/>
            </a:pPr>
            <a:r>
              <a:rPr kumimoji="0" lang="en-US" sz="3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On day one, we supported web browsers, tablets, and phones. Every update goes to all platforms. For our QA people, it's just one UI to test. They verify that it works correctly on each platform, but it's the same logic and 99% the same UI across the board. The project has been an overwhelming success for us. </a:t>
            </a:r>
            <a:endParaRPr kumimoji="0" lang="en-US" sz="3600" b="0" i="0" u="none" strike="noStrike" kern="1200" cap="none" spc="0" normalizeH="0" baseline="0" noProof="0" dirty="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Text Placeholder 3">
            <a:extLst>
              <a:ext uri="{FF2B5EF4-FFF2-40B4-BE49-F238E27FC236}">
                <a16:creationId xmlns:a16="http://schemas.microsoft.com/office/drawing/2014/main" id="{29006B28-A5F1-6F66-3151-705898675502}"/>
              </a:ext>
            </a:extLst>
          </p:cNvPr>
          <p:cNvSpPr txBox="1">
            <a:spLocks/>
          </p:cNvSpPr>
          <p:nvPr/>
        </p:nvSpPr>
        <p:spPr>
          <a:xfrm>
            <a:off x="2920670" y="9799246"/>
            <a:ext cx="8902178" cy="369332"/>
          </a:xfrm>
          <a:prstGeom prst="rect">
            <a:avLst/>
          </a:prstGeom>
          <a:noFill/>
        </p:spPr>
        <p:txBody>
          <a:bodyPr vert="horz" wrap="square" lIns="0" tIns="0" rIns="0" bIns="0" rtlCol="0" anchor="t">
            <a:spAutoFit/>
          </a:bodyPr>
          <a:lstStyle>
            <a:lvl1pPr marL="0" marR="0" indent="0" algn="l" defTabSz="1865484" rtl="0" eaLnBrk="1" fontAlgn="auto" latinLnBrk="0" hangingPunct="1">
              <a:lnSpc>
                <a:spcPct val="100000"/>
              </a:lnSpc>
              <a:spcBef>
                <a:spcPts val="0"/>
              </a:spcBef>
              <a:spcAft>
                <a:spcPts val="0"/>
              </a:spcAft>
              <a:buClr>
                <a:schemeClr val="accent2"/>
              </a:buClr>
              <a:buSzPct val="90000"/>
              <a:buFontTx/>
              <a:buNone/>
              <a:tabLst/>
              <a:defRPr sz="24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14400" marR="0" indent="-45720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14450" marR="0" indent="-4000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85926" marR="0" indent="-3619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47876" marR="0" indent="-3365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l" defTabSz="1865484" rtl="0" eaLnBrk="1" fontAlgn="auto" latinLnBrk="0" hangingPunct="1">
              <a:lnSpc>
                <a:spcPct val="100000"/>
              </a:lnSpc>
              <a:spcBef>
                <a:spcPts val="0"/>
              </a:spcBef>
              <a:spcAft>
                <a:spcPts val="0"/>
              </a:spcAft>
              <a:buClr>
                <a:srgbClr val="D502A9"/>
              </a:buClr>
              <a:buSzPct val="90000"/>
              <a:buFontTx/>
              <a:buNone/>
              <a:tabLst/>
              <a:defRPr/>
            </a:pPr>
            <a:r>
              <a:rPr kumimoji="0" lang="en-US" sz="24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Chris Miller, Software Architect, Tyler Technologies, Inc. </a:t>
            </a:r>
          </a:p>
        </p:txBody>
      </p:sp>
      <p:sp>
        <p:nvSpPr>
          <p:cNvPr id="25" name="Title 4">
            <a:extLst>
              <a:ext uri="{FF2B5EF4-FFF2-40B4-BE49-F238E27FC236}">
                <a16:creationId xmlns:a16="http://schemas.microsoft.com/office/drawing/2014/main" id="{FF1DB5EA-DD91-EB78-2576-4304090E0DA4}"/>
              </a:ext>
            </a:extLst>
          </p:cNvPr>
          <p:cNvSpPr txBox="1">
            <a:spLocks/>
          </p:cNvSpPr>
          <p:nvPr/>
        </p:nvSpPr>
        <p:spPr>
          <a:xfrm>
            <a:off x="1141503" y="844057"/>
            <a:ext cx="22039909" cy="1231106"/>
          </a:xfrm>
          <a:prstGeom prst="rect">
            <a:avLst/>
          </a:prstGeom>
        </p:spPr>
        <p:txBody>
          <a:bodyPr vert="horz" wrap="square" lIns="0" tIns="0" rIns="0" bIns="0" rtlCol="0" anchor="t">
            <a:spAutoFit/>
          </a:bodyPr>
          <a:lstStyle>
            <a:lvl1pPr algn="l" defTabSz="1865484" rtl="0" eaLnBrk="1" latinLnBrk="0" hangingPunct="1">
              <a:lnSpc>
                <a:spcPct val="100000"/>
              </a:lnSpc>
              <a:spcBef>
                <a:spcPct val="0"/>
              </a:spcBef>
              <a:buNone/>
              <a:defRPr lang="en-US" sz="8000" b="1" kern="1200" cap="none" spc="0" baseline="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marR="0" lvl="0" indent="0" algn="l" defTabSz="1865484" rtl="0" eaLnBrk="1" fontAlgn="auto" latinLnBrk="0" hangingPunct="1">
              <a:lnSpc>
                <a:spcPct val="100000"/>
              </a:lnSpc>
              <a:spcBef>
                <a:spcPct val="0"/>
              </a:spcBef>
              <a:spcAft>
                <a:spcPts val="0"/>
              </a:spcAft>
              <a:buClrTx/>
              <a:buSzTx/>
              <a:buFontTx/>
              <a:buNone/>
              <a:tabLst/>
              <a:defRPr/>
            </a:pPr>
            <a:r>
              <a:rPr kumimoji="0" lang="en-US" sz="8000" b="1" i="0" u="none" strike="noStrike" kern="1200" cap="none" spc="0" normalizeH="0" baseline="0" noProof="0">
                <a:ln w="3175">
                  <a:noFill/>
                </a:ln>
                <a:solidFill>
                  <a:srgbClr val="333333"/>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My Ride K-12</a:t>
            </a:r>
          </a:p>
        </p:txBody>
      </p:sp>
      <p:grpSp>
        <p:nvGrpSpPr>
          <p:cNvPr id="26" name="Group 25">
            <a:extLst>
              <a:ext uri="{FF2B5EF4-FFF2-40B4-BE49-F238E27FC236}">
                <a16:creationId xmlns:a16="http://schemas.microsoft.com/office/drawing/2014/main" id="{30904E11-34AC-ACFA-9BB3-8E38DBC42696}"/>
              </a:ext>
            </a:extLst>
          </p:cNvPr>
          <p:cNvGrpSpPr/>
          <p:nvPr/>
        </p:nvGrpSpPr>
        <p:grpSpPr>
          <a:xfrm>
            <a:off x="12193589" y="1"/>
            <a:ext cx="12686368" cy="9484126"/>
            <a:chOff x="6096001" y="0"/>
            <a:chExt cx="6343184" cy="4742063"/>
          </a:xfrm>
        </p:grpSpPr>
        <p:sp>
          <p:nvSpPr>
            <p:cNvPr id="27" name="Rectangle 26">
              <a:extLst>
                <a:ext uri="{FF2B5EF4-FFF2-40B4-BE49-F238E27FC236}">
                  <a16:creationId xmlns:a16="http://schemas.microsoft.com/office/drawing/2014/main" id="{099890E7-4703-2CAE-75DD-453373DEAD0B}"/>
                </a:ext>
              </a:extLst>
            </p:cNvPr>
            <p:cNvSpPr/>
            <p:nvPr/>
          </p:nvSpPr>
          <p:spPr>
            <a:xfrm>
              <a:off x="6096001" y="0"/>
              <a:ext cx="6096000" cy="4742063"/>
            </a:xfrm>
            <a:prstGeom prst="rect">
              <a:avLst/>
            </a:prstGeom>
            <a:solidFill>
              <a:srgbClr val="FFFFFF"/>
            </a:solidFill>
            <a:ln w="1162" cap="flat">
              <a:noFill/>
              <a:prstDash val="solid"/>
              <a:miter/>
            </a:ln>
          </p:spPr>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FFFFFF"/>
                </a:solidFill>
                <a:effectLst/>
                <a:uLnTx/>
                <a:uFillTx/>
                <a:latin typeface="Segoe Sans Text"/>
                <a:ea typeface="+mn-ea"/>
                <a:cs typeface="+mn-cs"/>
              </a:endParaRPr>
            </a:p>
          </p:txBody>
        </p:sp>
        <p:pic>
          <p:nvPicPr>
            <p:cNvPr id="28" name="Picture 27">
              <a:extLst>
                <a:ext uri="{FF2B5EF4-FFF2-40B4-BE49-F238E27FC236}">
                  <a16:creationId xmlns:a16="http://schemas.microsoft.com/office/drawing/2014/main" id="{DC906E50-71A9-1E83-5F66-46686CD2A01A}"/>
                </a:ext>
              </a:extLst>
            </p:cNvPr>
            <p:cNvPicPr>
              <a:picLocks noChangeAspect="1"/>
            </p:cNvPicPr>
            <p:nvPr/>
          </p:nvPicPr>
          <p:blipFill>
            <a:blip r:embed="rId3"/>
            <a:srcRect l="320" t="1036" r="48762"/>
            <a:stretch/>
          </p:blipFill>
          <p:spPr>
            <a:xfrm>
              <a:off x="6231215" y="786979"/>
              <a:ext cx="6207970" cy="3862751"/>
            </a:xfrm>
            <a:prstGeom prst="roundRect">
              <a:avLst>
                <a:gd name="adj" fmla="val 5976"/>
              </a:avLst>
            </a:prstGeom>
            <a:effectLst/>
          </p:spPr>
        </p:pic>
      </p:grpSp>
      <p:grpSp>
        <p:nvGrpSpPr>
          <p:cNvPr id="29" name="Group 28">
            <a:extLst>
              <a:ext uri="{FF2B5EF4-FFF2-40B4-BE49-F238E27FC236}">
                <a16:creationId xmlns:a16="http://schemas.microsoft.com/office/drawing/2014/main" id="{B5526469-427C-BEF0-E4BF-033A97EF6E93}"/>
              </a:ext>
            </a:extLst>
          </p:cNvPr>
          <p:cNvGrpSpPr/>
          <p:nvPr/>
        </p:nvGrpSpPr>
        <p:grpSpPr>
          <a:xfrm>
            <a:off x="17272192" y="9861190"/>
            <a:ext cx="1895706" cy="1895706"/>
            <a:chOff x="5603488" y="278780"/>
            <a:chExt cx="947853" cy="947853"/>
          </a:xfrm>
        </p:grpSpPr>
        <p:sp>
          <p:nvSpPr>
            <p:cNvPr id="30" name="Oval 29">
              <a:extLst>
                <a:ext uri="{FF2B5EF4-FFF2-40B4-BE49-F238E27FC236}">
                  <a16:creationId xmlns:a16="http://schemas.microsoft.com/office/drawing/2014/main" id="{07B45383-7D54-2122-31EB-456984B19F5E}"/>
                </a:ext>
              </a:extLst>
            </p:cNvPr>
            <p:cNvSpPr/>
            <p:nvPr/>
          </p:nvSpPr>
          <p:spPr>
            <a:xfrm>
              <a:off x="5603488" y="278780"/>
              <a:ext cx="947853" cy="947853"/>
            </a:xfrm>
            <a:prstGeom prst="ellipse">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1" name="TextBox 30">
              <a:extLst>
                <a:ext uri="{FF2B5EF4-FFF2-40B4-BE49-F238E27FC236}">
                  <a16:creationId xmlns:a16="http://schemas.microsoft.com/office/drawing/2014/main" id="{515B7937-F346-1C53-92A3-74049CE5FA00}"/>
                </a:ext>
              </a:extLst>
            </p:cNvPr>
            <p:cNvSpPr txBox="1"/>
            <p:nvPr/>
          </p:nvSpPr>
          <p:spPr>
            <a:xfrm>
              <a:off x="5645304" y="598818"/>
              <a:ext cx="864219" cy="307777"/>
            </a:xfrm>
            <a:prstGeom prst="rect">
              <a:avLst/>
            </a:prstGeom>
            <a:noFill/>
          </p:spPr>
          <p:txBody>
            <a:bodyPr wrap="square" lIns="0" tIns="0" rIns="0" bIns="0" rtlCol="0" anchor="ctr">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Segoe Sans Text"/>
                  <a:ea typeface="+mn-ea"/>
                  <a:cs typeface="+mn-cs"/>
                </a:rPr>
                <a:t>37%</a:t>
              </a:r>
            </a:p>
          </p:txBody>
        </p:sp>
      </p:grpSp>
      <p:grpSp>
        <p:nvGrpSpPr>
          <p:cNvPr id="32" name="Group 31">
            <a:extLst>
              <a:ext uri="{FF2B5EF4-FFF2-40B4-BE49-F238E27FC236}">
                <a16:creationId xmlns:a16="http://schemas.microsoft.com/office/drawing/2014/main" id="{03576536-9F82-E65A-04E0-C395E88965C8}"/>
              </a:ext>
            </a:extLst>
          </p:cNvPr>
          <p:cNvGrpSpPr/>
          <p:nvPr/>
        </p:nvGrpSpPr>
        <p:grpSpPr>
          <a:xfrm>
            <a:off x="20492050" y="9861190"/>
            <a:ext cx="1895706" cy="1895706"/>
            <a:chOff x="5603488" y="278780"/>
            <a:chExt cx="947853" cy="947853"/>
          </a:xfrm>
        </p:grpSpPr>
        <p:sp>
          <p:nvSpPr>
            <p:cNvPr id="33" name="Oval 32">
              <a:extLst>
                <a:ext uri="{FF2B5EF4-FFF2-40B4-BE49-F238E27FC236}">
                  <a16:creationId xmlns:a16="http://schemas.microsoft.com/office/drawing/2014/main" id="{E1EE2638-4457-B83F-03AC-3328B8F5959B}"/>
                </a:ext>
              </a:extLst>
            </p:cNvPr>
            <p:cNvSpPr/>
            <p:nvPr/>
          </p:nvSpPr>
          <p:spPr>
            <a:xfrm>
              <a:off x="5603488" y="278780"/>
              <a:ext cx="947853" cy="947853"/>
            </a:xfrm>
            <a:prstGeom prst="ellipse">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4" name="TextBox 33">
              <a:extLst>
                <a:ext uri="{FF2B5EF4-FFF2-40B4-BE49-F238E27FC236}">
                  <a16:creationId xmlns:a16="http://schemas.microsoft.com/office/drawing/2014/main" id="{F0B57FE6-697D-A0ED-DB28-1553FDEC5853}"/>
                </a:ext>
              </a:extLst>
            </p:cNvPr>
            <p:cNvSpPr txBox="1"/>
            <p:nvPr/>
          </p:nvSpPr>
          <p:spPr>
            <a:xfrm>
              <a:off x="5645304" y="598818"/>
              <a:ext cx="864219" cy="307777"/>
            </a:xfrm>
            <a:prstGeom prst="rect">
              <a:avLst/>
            </a:prstGeom>
            <a:noFill/>
          </p:spPr>
          <p:txBody>
            <a:bodyPr wrap="square" lIns="0" tIns="0" rIns="0" bIns="0" rtlCol="0" anchor="ctr">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Segoe Sans Text"/>
                  <a:ea typeface="+mn-ea"/>
                  <a:cs typeface="+mn-cs"/>
                </a:rPr>
                <a:t>750K</a:t>
              </a:r>
            </a:p>
          </p:txBody>
        </p:sp>
      </p:grpSp>
      <p:grpSp>
        <p:nvGrpSpPr>
          <p:cNvPr id="35" name="Group 34">
            <a:extLst>
              <a:ext uri="{FF2B5EF4-FFF2-40B4-BE49-F238E27FC236}">
                <a16:creationId xmlns:a16="http://schemas.microsoft.com/office/drawing/2014/main" id="{1FDE250C-E885-2467-AF85-DE0B3C094B26}"/>
              </a:ext>
            </a:extLst>
          </p:cNvPr>
          <p:cNvGrpSpPr/>
          <p:nvPr/>
        </p:nvGrpSpPr>
        <p:grpSpPr>
          <a:xfrm>
            <a:off x="14094148" y="9861195"/>
            <a:ext cx="1895706" cy="1895706"/>
            <a:chOff x="5603488" y="278780"/>
            <a:chExt cx="947853" cy="947853"/>
          </a:xfrm>
        </p:grpSpPr>
        <p:sp>
          <p:nvSpPr>
            <p:cNvPr id="36" name="Oval 35">
              <a:extLst>
                <a:ext uri="{FF2B5EF4-FFF2-40B4-BE49-F238E27FC236}">
                  <a16:creationId xmlns:a16="http://schemas.microsoft.com/office/drawing/2014/main" id="{7F5E45DF-24F7-99B9-15B6-4445191382F0}"/>
                </a:ext>
              </a:extLst>
            </p:cNvPr>
            <p:cNvSpPr/>
            <p:nvPr/>
          </p:nvSpPr>
          <p:spPr>
            <a:xfrm>
              <a:off x="5603488" y="278780"/>
              <a:ext cx="947853" cy="947853"/>
            </a:xfrm>
            <a:prstGeom prst="ellipse">
              <a:avLst/>
            </a:prstGeom>
            <a:gradFill>
              <a:gsLst>
                <a:gs pos="0">
                  <a:srgbClr val="E666CC"/>
                </a:gs>
                <a:gs pos="28000">
                  <a:srgbClr val="DB64CD"/>
                </a:gs>
                <a:gs pos="77000">
                  <a:srgbClr val="BD60D1"/>
                </a:gs>
                <a:gs pos="100000">
                  <a:srgbClr val="AE5ED4"/>
                </a:gs>
              </a:gsLst>
              <a:lin ang="0" scaled="1"/>
            </a:gradFill>
            <a:ln w="1162" cap="flat">
              <a:noFill/>
              <a:prstDash val="solid"/>
              <a:miter/>
            </a:ln>
          </p:spPr>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7" name="TextBox 36">
              <a:extLst>
                <a:ext uri="{FF2B5EF4-FFF2-40B4-BE49-F238E27FC236}">
                  <a16:creationId xmlns:a16="http://schemas.microsoft.com/office/drawing/2014/main" id="{EFC3448A-93BA-8C79-BF5C-3767BFC22AF2}"/>
                </a:ext>
              </a:extLst>
            </p:cNvPr>
            <p:cNvSpPr txBox="1"/>
            <p:nvPr/>
          </p:nvSpPr>
          <p:spPr>
            <a:xfrm>
              <a:off x="5645304" y="598817"/>
              <a:ext cx="864219" cy="307777"/>
            </a:xfrm>
            <a:prstGeom prst="rect">
              <a:avLst/>
            </a:prstGeom>
            <a:noFill/>
          </p:spPr>
          <p:txBody>
            <a:bodyPr wrap="square" lIns="0" tIns="0" rIns="0" bIns="0" rtlCol="0" anchor="ctr">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Segoe Sans Text"/>
                  <a:ea typeface="+mn-ea"/>
                  <a:cs typeface="+mn-cs"/>
                </a:rPr>
                <a:t>2500+</a:t>
              </a:r>
            </a:p>
          </p:txBody>
        </p:sp>
      </p:grpSp>
      <p:sp>
        <p:nvSpPr>
          <p:cNvPr id="38" name="TextBox 37">
            <a:extLst>
              <a:ext uri="{FF2B5EF4-FFF2-40B4-BE49-F238E27FC236}">
                <a16:creationId xmlns:a16="http://schemas.microsoft.com/office/drawing/2014/main" id="{82FBCFBD-111E-CDC6-EB7E-3E57CDFDC391}"/>
              </a:ext>
            </a:extLst>
          </p:cNvPr>
          <p:cNvSpPr txBox="1"/>
          <p:nvPr/>
        </p:nvSpPr>
        <p:spPr>
          <a:xfrm>
            <a:off x="14135964" y="11842902"/>
            <a:ext cx="1812074" cy="43088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Schools</a:t>
            </a:r>
          </a:p>
        </p:txBody>
      </p:sp>
      <p:sp>
        <p:nvSpPr>
          <p:cNvPr id="39" name="TextBox 38">
            <a:extLst>
              <a:ext uri="{FF2B5EF4-FFF2-40B4-BE49-F238E27FC236}">
                <a16:creationId xmlns:a16="http://schemas.microsoft.com/office/drawing/2014/main" id="{EE175074-DE7A-F7C4-8978-BAADFE20100A}"/>
              </a:ext>
            </a:extLst>
          </p:cNvPr>
          <p:cNvSpPr txBox="1"/>
          <p:nvPr/>
        </p:nvSpPr>
        <p:spPr>
          <a:xfrm>
            <a:off x="16474877" y="11842907"/>
            <a:ext cx="3490332" cy="861774"/>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Nation’s students routed by app</a:t>
            </a:r>
          </a:p>
        </p:txBody>
      </p:sp>
      <p:sp>
        <p:nvSpPr>
          <p:cNvPr id="40" name="TextBox 39">
            <a:extLst>
              <a:ext uri="{FF2B5EF4-FFF2-40B4-BE49-F238E27FC236}">
                <a16:creationId xmlns:a16="http://schemas.microsoft.com/office/drawing/2014/main" id="{836A5701-11AF-89F7-7869-FD1EE277146A}"/>
              </a:ext>
            </a:extLst>
          </p:cNvPr>
          <p:cNvSpPr txBox="1"/>
          <p:nvPr/>
        </p:nvSpPr>
        <p:spPr>
          <a:xfrm>
            <a:off x="20492050" y="11842902"/>
            <a:ext cx="1895706" cy="43088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Downloads</a:t>
            </a:r>
          </a:p>
        </p:txBody>
      </p:sp>
      <p:sp>
        <p:nvSpPr>
          <p:cNvPr id="41" name="Text Placeholder 1">
            <a:extLst>
              <a:ext uri="{FF2B5EF4-FFF2-40B4-BE49-F238E27FC236}">
                <a16:creationId xmlns:a16="http://schemas.microsoft.com/office/drawing/2014/main" id="{F9E06123-6ECD-0B1E-7644-3447921056A8}"/>
              </a:ext>
            </a:extLst>
          </p:cNvPr>
          <p:cNvSpPr txBox="1">
            <a:spLocks/>
          </p:cNvSpPr>
          <p:nvPr/>
        </p:nvSpPr>
        <p:spPr>
          <a:xfrm>
            <a:off x="1142942" y="2390283"/>
            <a:ext cx="7846530"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865484" rtl="0" eaLnBrk="1" fontAlgn="auto" latinLnBrk="0" hangingPunct="1">
              <a:lnSpc>
                <a:spcPct val="100000"/>
              </a:lnSpc>
              <a:spcBef>
                <a:spcPts val="0"/>
              </a:spcBef>
              <a:spcAft>
                <a:spcPts val="0"/>
              </a:spcAft>
              <a:buClr>
                <a:srgbClr val="D502A9"/>
              </a:buClr>
              <a:buSzPct val="90000"/>
              <a:buFontTx/>
              <a:buNone/>
              <a:tabLst/>
              <a:defRPr/>
            </a:pPr>
            <a:r>
              <a:rPr kumimoji="0" lang="en-US" sz="3600" b="1" i="0" u="none" strike="noStrike" kern="1200" cap="none" spc="0" normalizeH="0" baseline="0" noProof="0" dirty="0">
                <a:ln>
                  <a:noFill/>
                </a:ln>
                <a:gradFill>
                  <a:gsLst>
                    <a:gs pos="100000">
                      <a:srgbClr val="D502A9"/>
                    </a:gs>
                    <a:gs pos="40000">
                      <a:srgbClr val="4F2BD3"/>
                    </a:gs>
                  </a:gsLst>
                  <a:lin ang="4200000" scaled="0"/>
                </a:gra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.NET MAUI Blazor Hybrid &amp; Web</a:t>
            </a:r>
            <a:endParaRPr kumimoji="0" lang="en-US" sz="3600" b="1" i="0" u="none" strike="noStrike" kern="1200" cap="none" spc="0" normalizeH="0" baseline="0" noProof="0" dirty="0">
              <a:ln>
                <a:noFill/>
              </a:ln>
              <a:gradFill>
                <a:gsLst>
                  <a:gs pos="100000">
                    <a:srgbClr val="D502A9"/>
                  </a:gs>
                  <a:gs pos="40000">
                    <a:srgbClr val="4F2BD3"/>
                  </a:gs>
                </a:gsLst>
                <a:lin ang="4200000" scaled="0"/>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42" name="TextBox 41">
            <a:extLst>
              <a:ext uri="{FF2B5EF4-FFF2-40B4-BE49-F238E27FC236}">
                <a16:creationId xmlns:a16="http://schemas.microsoft.com/office/drawing/2014/main" id="{0195A960-1FE6-681A-F7C8-57807BA32E6C}"/>
              </a:ext>
            </a:extLst>
          </p:cNvPr>
          <p:cNvSpPr txBox="1"/>
          <p:nvPr/>
        </p:nvSpPr>
        <p:spPr>
          <a:xfrm>
            <a:off x="86793" y="12704680"/>
            <a:ext cx="10749776" cy="769441"/>
          </a:xfrm>
          <a:prstGeom prst="rect">
            <a:avLst/>
          </a:prstGeom>
          <a:noFill/>
        </p:spPr>
        <p:txBody>
          <a:bodyPr wrap="square">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chemeClr val="accent3">
                    <a:lumMod val="7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hlinkClick r:id="rId4">
                  <a:extLst>
                    <a:ext uri="{A12FA001-AC4F-418D-AE19-62706E023703}">
                      <ahyp:hlinkClr xmlns:ahyp="http://schemas.microsoft.com/office/drawing/2018/hyperlinkcolor" val="tx"/>
                    </a:ext>
                  </a:extLst>
                </a:hlinkClick>
              </a:rPr>
              <a:t>https://play.google.com/store/apps/details?id=com.tylertech.myridek12&amp;hl=en_US</a:t>
            </a:r>
            <a:endParaRPr kumimoji="0" lang="en-US" sz="2200" b="0" i="0" u="none" strike="noStrike" kern="1200" cap="none" spc="0" normalizeH="0" baseline="0" noProof="0" dirty="0">
              <a:ln>
                <a:noFill/>
              </a:ln>
              <a:solidFill>
                <a:schemeClr val="accent3">
                  <a:lumMod val="7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2200" b="0" i="0" u="sng" strike="noStrike" kern="1200" cap="none" spc="0" normalizeH="0" baseline="0" noProof="0" dirty="0">
                <a:ln>
                  <a:noFill/>
                </a:ln>
                <a:solidFill>
                  <a:schemeClr val="accent3">
                    <a:lumMod val="7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hlinkClick r:id="rId5">
                  <a:extLst>
                    <a:ext uri="{A12FA001-AC4F-418D-AE19-62706E023703}">
                      <ahyp:hlinkClr xmlns:ahyp="http://schemas.microsoft.com/office/drawing/2018/hyperlinkcolor" val="tx"/>
                    </a:ext>
                  </a:extLst>
                </a:hlinkClick>
              </a:rPr>
              <a:t>https://apps.apple.com/us/app/my-ride-k-12/id6443848115?platform=iphone</a:t>
            </a:r>
            <a:endParaRPr kumimoji="0" lang="en-US" sz="2200" b="0" i="0" u="none" strike="noStrike" kern="1200" cap="none" spc="0" normalizeH="0" baseline="0" noProof="0" dirty="0">
              <a:ln>
                <a:noFill/>
              </a:ln>
              <a:solidFill>
                <a:schemeClr val="accent3">
                  <a:lumMod val="7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43" name="Picture 42" descr="A logo with blue and green text&#10;&#10;Description automatically generated">
            <a:extLst>
              <a:ext uri="{FF2B5EF4-FFF2-40B4-BE49-F238E27FC236}">
                <a16:creationId xmlns:a16="http://schemas.microsoft.com/office/drawing/2014/main" id="{9882FD2C-391D-4D93-BED2-3263439A08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7150" y="844055"/>
            <a:ext cx="3315698" cy="1231106"/>
          </a:xfrm>
          <a:prstGeom prst="rect">
            <a:avLst/>
          </a:prstGeom>
        </p:spPr>
      </p:pic>
      <p:pic>
        <p:nvPicPr>
          <p:cNvPr id="47" name="Picture 46" descr="A blue quote symbol&#10;&#10;AI-generated content may be incorrect.">
            <a:extLst>
              <a:ext uri="{FF2B5EF4-FFF2-40B4-BE49-F238E27FC236}">
                <a16:creationId xmlns:a16="http://schemas.microsoft.com/office/drawing/2014/main" id="{3B290B17-8262-5AF3-D9F4-19D1A85ACC88}"/>
              </a:ext>
            </a:extLst>
          </p:cNvPr>
          <p:cNvPicPr>
            <a:picLocks noChangeAspect="1"/>
          </p:cNvPicPr>
          <p:nvPr/>
        </p:nvPicPr>
        <p:blipFill>
          <a:blip r:embed="rId7"/>
          <a:stretch>
            <a:fillRect/>
          </a:stretch>
        </p:blipFill>
        <p:spPr>
          <a:xfrm>
            <a:off x="963400" y="4212946"/>
            <a:ext cx="1790950" cy="1667108"/>
          </a:xfrm>
          <a:prstGeom prst="rect">
            <a:avLst/>
          </a:prstGeom>
        </p:spPr>
      </p:pic>
    </p:spTree>
    <p:extLst>
      <p:ext uri="{BB962C8B-B14F-4D97-AF65-F5344CB8AC3E}">
        <p14:creationId xmlns:p14="http://schemas.microsoft.com/office/powerpoint/2010/main" val="2816526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1720D-75C6-96A4-C289-46D87D6F4BA8}"/>
            </a:ext>
          </a:extLst>
        </p:cNvPr>
        <p:cNvGrpSpPr/>
        <p:nvPr/>
      </p:nvGrpSpPr>
      <p:grpSpPr>
        <a:xfrm>
          <a:off x="0" y="0"/>
          <a:ext cx="0" cy="0"/>
          <a:chOff x="0" y="0"/>
          <a:chExt cx="0" cy="0"/>
        </a:xfrm>
      </p:grpSpPr>
      <p:sp>
        <p:nvSpPr>
          <p:cNvPr id="23" name="Text Placeholder 2">
            <a:extLst>
              <a:ext uri="{FF2B5EF4-FFF2-40B4-BE49-F238E27FC236}">
                <a16:creationId xmlns:a16="http://schemas.microsoft.com/office/drawing/2014/main" id="{CD5012A5-3C6D-C5C4-C9A6-0A66D54AEF92}"/>
              </a:ext>
            </a:extLst>
          </p:cNvPr>
          <p:cNvSpPr txBox="1">
            <a:spLocks/>
          </p:cNvSpPr>
          <p:nvPr/>
        </p:nvSpPr>
        <p:spPr>
          <a:xfrm>
            <a:off x="2921877" y="4867738"/>
            <a:ext cx="8901020" cy="5539978"/>
          </a:xfrm>
          <a:prstGeom prst="rect">
            <a:avLst/>
          </a:prstGeom>
        </p:spPr>
        <p:txBody>
          <a:bodyPr vert="horz" wrap="square" lIns="0" tIns="0" rIns="0" bIns="0" rtlCol="0" anchor="t">
            <a:spAutoFit/>
          </a:bodyPr>
          <a:lstStyle>
            <a:lvl1pPr marL="0" marR="0" indent="0" algn="l" defTabSz="1865484" rtl="0" eaLnBrk="1" fontAlgn="auto" latinLnBrk="0" hangingPunct="1">
              <a:lnSpc>
                <a:spcPct val="100000"/>
              </a:lnSpc>
              <a:spcBef>
                <a:spcPts val="0"/>
              </a:spcBef>
              <a:spcAft>
                <a:spcPts val="0"/>
              </a:spcAft>
              <a:buClr>
                <a:schemeClr val="accent2"/>
              </a:buClr>
              <a:buSzPct val="90000"/>
              <a:buFontTx/>
              <a:buNone/>
              <a:tabLst/>
              <a:defRPr sz="36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14400" marR="0" indent="-45720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14450" marR="0" indent="-4000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85926" marR="0" indent="-3619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47876" marR="0" indent="-3365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defTabSz="1865110">
              <a:buClr>
                <a:srgbClr val="D502A9"/>
              </a:buClr>
              <a:defRPr/>
            </a:pPr>
            <a:r>
              <a:rPr lang="en-US" b="0" dirty="0">
                <a:solidFill>
                  <a:prstClr val="black"/>
                </a:solidFill>
              </a:rPr>
              <a:t>LKAB mines </a:t>
            </a:r>
            <a:r>
              <a:rPr lang="en-US" dirty="0">
                <a:solidFill>
                  <a:prstClr val="black"/>
                </a:solidFill>
              </a:rPr>
              <a:t>80%</a:t>
            </a:r>
            <a:r>
              <a:rPr lang="en-US" b="0" dirty="0">
                <a:solidFill>
                  <a:prstClr val="black"/>
                </a:solidFill>
              </a:rPr>
              <a:t> of all iron ore in the EU. We used to rely on multiple frameworks and external consultants, which made our app ecosystem hard to manage. By standardizing on .NET and Blazor and bringing development in-house, we’ve </a:t>
            </a:r>
            <a:r>
              <a:rPr lang="en-US" dirty="0">
                <a:solidFill>
                  <a:prstClr val="black"/>
                </a:solidFill>
              </a:rPr>
              <a:t>streamlined our development</a:t>
            </a:r>
            <a:r>
              <a:rPr lang="en-US" b="0" dirty="0">
                <a:solidFill>
                  <a:prstClr val="black"/>
                </a:solidFill>
              </a:rPr>
              <a:t>, </a:t>
            </a:r>
            <a:r>
              <a:rPr lang="en-US" dirty="0">
                <a:solidFill>
                  <a:prstClr val="black"/>
                </a:solidFill>
              </a:rPr>
              <a:t>reduced maintenance costs</a:t>
            </a:r>
            <a:r>
              <a:rPr lang="en-US" b="0" dirty="0">
                <a:solidFill>
                  <a:prstClr val="black"/>
                </a:solidFill>
              </a:rPr>
              <a:t>, and become far </a:t>
            </a:r>
            <a:r>
              <a:rPr lang="en-US" dirty="0">
                <a:solidFill>
                  <a:prstClr val="black"/>
                </a:solidFill>
              </a:rPr>
              <a:t>more</a:t>
            </a:r>
            <a:r>
              <a:rPr lang="en-US" b="0" dirty="0">
                <a:solidFill>
                  <a:prstClr val="black"/>
                </a:solidFill>
              </a:rPr>
              <a:t> </a:t>
            </a:r>
            <a:r>
              <a:rPr lang="en-US" dirty="0">
                <a:solidFill>
                  <a:prstClr val="black"/>
                </a:solidFill>
              </a:rPr>
              <a:t>agile</a:t>
            </a:r>
            <a:r>
              <a:rPr lang="en-US" b="0" dirty="0">
                <a:solidFill>
                  <a:prstClr val="black"/>
                </a:solidFill>
              </a:rPr>
              <a:t> in delivering new features</a:t>
            </a:r>
          </a:p>
        </p:txBody>
      </p:sp>
      <p:sp>
        <p:nvSpPr>
          <p:cNvPr id="24" name="Text Placeholder 3">
            <a:extLst>
              <a:ext uri="{FF2B5EF4-FFF2-40B4-BE49-F238E27FC236}">
                <a16:creationId xmlns:a16="http://schemas.microsoft.com/office/drawing/2014/main" id="{B1915956-9A80-ECF5-75B8-50919D6B3200}"/>
              </a:ext>
            </a:extLst>
          </p:cNvPr>
          <p:cNvSpPr txBox="1">
            <a:spLocks/>
          </p:cNvSpPr>
          <p:nvPr/>
        </p:nvSpPr>
        <p:spPr>
          <a:xfrm>
            <a:off x="2921877" y="10918195"/>
            <a:ext cx="8901020" cy="369332"/>
          </a:xfrm>
          <a:prstGeom prst="rect">
            <a:avLst/>
          </a:prstGeom>
          <a:noFill/>
        </p:spPr>
        <p:txBody>
          <a:bodyPr vert="horz" wrap="square" lIns="0" tIns="0" rIns="0" bIns="0" rtlCol="0" anchor="t">
            <a:spAutoFit/>
          </a:bodyPr>
          <a:lstStyle>
            <a:lvl1pPr marL="0" marR="0" indent="0" algn="l" defTabSz="1865484" rtl="0" eaLnBrk="1" fontAlgn="auto" latinLnBrk="0" hangingPunct="1">
              <a:lnSpc>
                <a:spcPct val="100000"/>
              </a:lnSpc>
              <a:spcBef>
                <a:spcPts val="0"/>
              </a:spcBef>
              <a:spcAft>
                <a:spcPts val="0"/>
              </a:spcAft>
              <a:buClr>
                <a:schemeClr val="accent2"/>
              </a:buClr>
              <a:buSzPct val="90000"/>
              <a:buFontTx/>
              <a:buNone/>
              <a:tabLst/>
              <a:defRPr sz="24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914400" marR="0" indent="-45720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14450" marR="0" indent="-4000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85926" marR="0" indent="-3619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47876" marR="0" indent="-336550" algn="l" defTabSz="1865484"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24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defTabSz="1865110">
              <a:buClr>
                <a:srgbClr val="D502A9"/>
              </a:buClr>
              <a:defRPr/>
            </a:pPr>
            <a:r>
              <a:rPr lang="en-US" dirty="0">
                <a:solidFill>
                  <a:srgbClr val="333333"/>
                </a:solidFill>
              </a:rPr>
              <a:t>Patrik Vesterberg, IT Architect &amp; System Developer, LKAB</a:t>
            </a:r>
          </a:p>
        </p:txBody>
      </p:sp>
      <p:sp>
        <p:nvSpPr>
          <p:cNvPr id="25" name="Title 4">
            <a:extLst>
              <a:ext uri="{FF2B5EF4-FFF2-40B4-BE49-F238E27FC236}">
                <a16:creationId xmlns:a16="http://schemas.microsoft.com/office/drawing/2014/main" id="{B00E6012-5650-8633-A305-ECA460AFBFFD}"/>
              </a:ext>
            </a:extLst>
          </p:cNvPr>
          <p:cNvSpPr txBox="1">
            <a:spLocks/>
          </p:cNvSpPr>
          <p:nvPr/>
        </p:nvSpPr>
        <p:spPr>
          <a:xfrm>
            <a:off x="1142943" y="844840"/>
            <a:ext cx="22037040" cy="1230786"/>
          </a:xfrm>
          <a:prstGeom prst="rect">
            <a:avLst/>
          </a:prstGeom>
        </p:spPr>
        <p:txBody>
          <a:bodyPr vert="horz" wrap="square" lIns="0" tIns="0" rIns="0" bIns="0" rtlCol="0" anchor="t">
            <a:spAutoFit/>
          </a:bodyPr>
          <a:lstStyle>
            <a:lvl1pPr algn="l" defTabSz="1865484" rtl="0" eaLnBrk="1" latinLnBrk="0" hangingPunct="1">
              <a:lnSpc>
                <a:spcPct val="100000"/>
              </a:lnSpc>
              <a:spcBef>
                <a:spcPct val="0"/>
              </a:spcBef>
              <a:buNone/>
              <a:defRPr lang="en-US" sz="8000" b="1" kern="1200" cap="none" spc="0" baseline="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defTabSz="1865110">
              <a:defRPr/>
            </a:pPr>
            <a:r>
              <a:rPr lang="en-US" sz="7998" dirty="0">
                <a:solidFill>
                  <a:srgbClr val="333333"/>
                </a:solidFill>
              </a:rPr>
              <a:t>LKAB</a:t>
            </a:r>
          </a:p>
        </p:txBody>
      </p:sp>
      <p:sp>
        <p:nvSpPr>
          <p:cNvPr id="41" name="Text Placeholder 1">
            <a:extLst>
              <a:ext uri="{FF2B5EF4-FFF2-40B4-BE49-F238E27FC236}">
                <a16:creationId xmlns:a16="http://schemas.microsoft.com/office/drawing/2014/main" id="{15D9F17B-1101-CEC7-B5EB-A96D01B45EEF}"/>
              </a:ext>
            </a:extLst>
          </p:cNvPr>
          <p:cNvSpPr txBox="1">
            <a:spLocks/>
          </p:cNvSpPr>
          <p:nvPr/>
        </p:nvSpPr>
        <p:spPr>
          <a:xfrm>
            <a:off x="1144381" y="2390867"/>
            <a:ext cx="7845508" cy="5539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
                <a:schemeClr val="accent2"/>
              </a:buClr>
              <a:buSzPct val="90000"/>
              <a:buFontTx/>
              <a:buNone/>
              <a:tabLst/>
              <a:defRPr sz="1800" b="1" kern="1200" spc="0" baseline="0">
                <a:gradFill>
                  <a:gsLst>
                    <a:gs pos="100000">
                      <a:schemeClr val="accent2"/>
                    </a:gs>
                    <a:gs pos="4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865110">
              <a:buClr>
                <a:srgbClr val="D502A9"/>
              </a:buClr>
              <a:defRPr/>
            </a:pPr>
            <a:r>
              <a:rPr lang="en-US" sz="3600" dirty="0">
                <a:gradFill>
                  <a:gsLst>
                    <a:gs pos="100000">
                      <a:srgbClr val="D502A9"/>
                    </a:gs>
                    <a:gs pos="40000">
                      <a:srgbClr val="4F2BD3"/>
                    </a:gs>
                  </a:gsLst>
                  <a:lin ang="4200000" scaled="0"/>
                </a:gradFill>
                <a:latin typeface="Open Sans ExtraBold" panose="020B0906030804020204" pitchFamily="34" charset="0"/>
                <a:ea typeface="Open Sans ExtraBold" panose="020B0906030804020204" pitchFamily="34" charset="0"/>
                <a:cs typeface="Open Sans ExtraBold" panose="020B0906030804020204" pitchFamily="34" charset="0"/>
              </a:rPr>
              <a:t>.NET MAUI Blazor Hybrid &amp; Web</a:t>
            </a:r>
            <a:endParaRPr lang="en-US" sz="3600" dirty="0">
              <a:gradFill>
                <a:gsLst>
                  <a:gs pos="100000">
                    <a:srgbClr val="D502A9"/>
                  </a:gs>
                  <a:gs pos="40000">
                    <a:srgbClr val="4F2BD3"/>
                  </a:gs>
                </a:gsLst>
                <a:lin ang="4200000" scaled="0"/>
              </a:gradFill>
            </a:endParaRPr>
          </a:p>
        </p:txBody>
      </p:sp>
      <p:pic>
        <p:nvPicPr>
          <p:cNvPr id="47" name="Picture 46" descr="A blue quote symbol&#10;&#10;AI-generated content may be incorrect.">
            <a:extLst>
              <a:ext uri="{FF2B5EF4-FFF2-40B4-BE49-F238E27FC236}">
                <a16:creationId xmlns:a16="http://schemas.microsoft.com/office/drawing/2014/main" id="{DD559338-2358-CEB0-AC0A-80F6BA347393}"/>
              </a:ext>
            </a:extLst>
          </p:cNvPr>
          <p:cNvPicPr>
            <a:picLocks noChangeAspect="1"/>
          </p:cNvPicPr>
          <p:nvPr/>
        </p:nvPicPr>
        <p:blipFill>
          <a:blip r:embed="rId3"/>
          <a:stretch>
            <a:fillRect/>
          </a:stretch>
        </p:blipFill>
        <p:spPr>
          <a:xfrm>
            <a:off x="964863" y="4213291"/>
            <a:ext cx="1790716" cy="1666890"/>
          </a:xfrm>
          <a:prstGeom prst="rect">
            <a:avLst/>
          </a:prstGeom>
        </p:spPr>
      </p:pic>
      <p:pic>
        <p:nvPicPr>
          <p:cNvPr id="8" name="Picture 7">
            <a:extLst>
              <a:ext uri="{FF2B5EF4-FFF2-40B4-BE49-F238E27FC236}">
                <a16:creationId xmlns:a16="http://schemas.microsoft.com/office/drawing/2014/main" id="{4F36457E-AF04-D681-07A6-1483A4B81E78}"/>
              </a:ext>
            </a:extLst>
          </p:cNvPr>
          <p:cNvPicPr>
            <a:picLocks noChangeAspect="1"/>
          </p:cNvPicPr>
          <p:nvPr/>
        </p:nvPicPr>
        <p:blipFill>
          <a:blip r:embed="rId4"/>
          <a:srcRect l="10043" r="33888"/>
          <a:stretch>
            <a:fillRect/>
          </a:stretch>
        </p:blipFill>
        <p:spPr>
          <a:xfrm>
            <a:off x="12851468" y="0"/>
            <a:ext cx="11535708" cy="13716000"/>
          </a:xfrm>
          <a:prstGeom prst="rect">
            <a:avLst/>
          </a:prstGeom>
        </p:spPr>
      </p:pic>
      <p:grpSp>
        <p:nvGrpSpPr>
          <p:cNvPr id="12" name="Group 11">
            <a:extLst>
              <a:ext uri="{FF2B5EF4-FFF2-40B4-BE49-F238E27FC236}">
                <a16:creationId xmlns:a16="http://schemas.microsoft.com/office/drawing/2014/main" id="{49A7A137-5351-BE59-27A0-90FB16135AEF}"/>
              </a:ext>
            </a:extLst>
          </p:cNvPr>
          <p:cNvGrpSpPr/>
          <p:nvPr/>
        </p:nvGrpSpPr>
        <p:grpSpPr>
          <a:xfrm>
            <a:off x="12852191" y="0"/>
            <a:ext cx="11534984" cy="13716000"/>
            <a:chOff x="12852191" y="0"/>
            <a:chExt cx="11534984" cy="13716000"/>
          </a:xfrm>
        </p:grpSpPr>
        <p:sp>
          <p:nvSpPr>
            <p:cNvPr id="11" name="Rectangle 10">
              <a:extLst>
                <a:ext uri="{FF2B5EF4-FFF2-40B4-BE49-F238E27FC236}">
                  <a16:creationId xmlns:a16="http://schemas.microsoft.com/office/drawing/2014/main" id="{6F3684E7-E085-0931-C11C-84667CD6155D}"/>
                </a:ext>
              </a:extLst>
            </p:cNvPr>
            <p:cNvSpPr/>
            <p:nvPr/>
          </p:nvSpPr>
          <p:spPr>
            <a:xfrm>
              <a:off x="12852191" y="0"/>
              <a:ext cx="11534984" cy="13716000"/>
            </a:xfrm>
            <a:prstGeom prst="rect">
              <a:avLst/>
            </a:prstGeom>
            <a:solidFill>
              <a:srgbClr val="001E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AI-generated content may be incorrect.">
              <a:extLst>
                <a:ext uri="{FF2B5EF4-FFF2-40B4-BE49-F238E27FC236}">
                  <a16:creationId xmlns:a16="http://schemas.microsoft.com/office/drawing/2014/main" id="{301A26FE-2F90-BCBB-6CBD-30AD1F03A0ED}"/>
                </a:ext>
              </a:extLst>
            </p:cNvPr>
            <p:cNvPicPr>
              <a:picLocks noChangeAspect="1"/>
            </p:cNvPicPr>
            <p:nvPr/>
          </p:nvPicPr>
          <p:blipFill>
            <a:blip r:embed="rId5"/>
            <a:stretch>
              <a:fillRect/>
            </a:stretch>
          </p:blipFill>
          <p:spPr>
            <a:xfrm>
              <a:off x="19024714" y="2944865"/>
              <a:ext cx="4622222" cy="9701587"/>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1BC33848-E63F-7216-FF96-73A96BD03463}"/>
                </a:ext>
              </a:extLst>
            </p:cNvPr>
            <p:cNvPicPr>
              <a:picLocks noChangeAspect="1"/>
            </p:cNvPicPr>
            <p:nvPr/>
          </p:nvPicPr>
          <p:blipFill>
            <a:blip r:embed="rId6"/>
            <a:stretch>
              <a:fillRect/>
            </a:stretch>
          </p:blipFill>
          <p:spPr>
            <a:xfrm>
              <a:off x="13662253" y="2944865"/>
              <a:ext cx="4622222" cy="9701587"/>
            </a:xfrm>
            <a:prstGeom prst="rect">
              <a:avLst/>
            </a:prstGeom>
          </p:spPr>
        </p:pic>
      </p:grpSp>
      <p:pic>
        <p:nvPicPr>
          <p:cNvPr id="10" name="Picture 9" descr="A white text on a black background&#10;&#10;AI-generated content may be incorrect.">
            <a:extLst>
              <a:ext uri="{FF2B5EF4-FFF2-40B4-BE49-F238E27FC236}">
                <a16:creationId xmlns:a16="http://schemas.microsoft.com/office/drawing/2014/main" id="{8A07225D-0064-B23F-8E1C-16D764B5EA2C}"/>
              </a:ext>
            </a:extLst>
          </p:cNvPr>
          <p:cNvPicPr>
            <a:picLocks noChangeAspect="1"/>
          </p:cNvPicPr>
          <p:nvPr/>
        </p:nvPicPr>
        <p:blipFill>
          <a:blip r:embed="rId7"/>
          <a:stretch>
            <a:fillRect/>
          </a:stretch>
        </p:blipFill>
        <p:spPr>
          <a:xfrm>
            <a:off x="20296141" y="529599"/>
            <a:ext cx="3788152" cy="1430964"/>
          </a:xfrm>
          <a:prstGeom prst="rect">
            <a:avLst/>
          </a:prstGeom>
        </p:spPr>
      </p:pic>
    </p:spTree>
    <p:extLst>
      <p:ext uri="{BB962C8B-B14F-4D97-AF65-F5344CB8AC3E}">
        <p14:creationId xmlns:p14="http://schemas.microsoft.com/office/powerpoint/2010/main" val="99678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C5443-9C4D-0C5B-92AF-FBEF64B6EC15}"/>
              </a:ext>
            </a:extLst>
          </p:cNvPr>
          <p:cNvSpPr>
            <a:spLocks noGrp="1"/>
          </p:cNvSpPr>
          <p:nvPr>
            <p:ph type="body" sz="quarter" idx="10"/>
          </p:nvPr>
        </p:nvSpPr>
        <p:spPr/>
        <p:txBody>
          <a:bodyPr/>
          <a:lstStyle/>
          <a:p>
            <a:r>
              <a:rPr lang="en-US" dirty="0"/>
              <a:t>Blazor ❤️’s AI</a:t>
            </a:r>
          </a:p>
        </p:txBody>
      </p:sp>
      <p:sp>
        <p:nvSpPr>
          <p:cNvPr id="3" name="Text Placeholder 2">
            <a:extLst>
              <a:ext uri="{FF2B5EF4-FFF2-40B4-BE49-F238E27FC236}">
                <a16:creationId xmlns:a16="http://schemas.microsoft.com/office/drawing/2014/main" id="{410BF659-6606-656A-3655-19E3772245C2}"/>
              </a:ext>
            </a:extLst>
          </p:cNvPr>
          <p:cNvSpPr>
            <a:spLocks noGrp="1"/>
          </p:cNvSpPr>
          <p:nvPr>
            <p:ph type="body" sz="quarter" idx="11"/>
          </p:nvPr>
        </p:nvSpPr>
        <p:spPr/>
        <p:txBody>
          <a:bodyPr/>
          <a:lstStyle/>
          <a:p>
            <a:r>
              <a:rPr lang="en-US" dirty="0"/>
              <a:t>Build agentic UI with Blazor</a:t>
            </a:r>
          </a:p>
        </p:txBody>
      </p:sp>
      <p:sp>
        <p:nvSpPr>
          <p:cNvPr id="4" name="Content Placeholder 3">
            <a:extLst>
              <a:ext uri="{FF2B5EF4-FFF2-40B4-BE49-F238E27FC236}">
                <a16:creationId xmlns:a16="http://schemas.microsoft.com/office/drawing/2014/main" id="{AA66FA0B-3632-8C56-C940-F2B7ABCCA94B}"/>
              </a:ext>
            </a:extLst>
          </p:cNvPr>
          <p:cNvSpPr>
            <a:spLocks noGrp="1"/>
          </p:cNvSpPr>
          <p:nvPr>
            <p:ph sz="quarter" idx="12"/>
          </p:nvPr>
        </p:nvSpPr>
        <p:spPr>
          <a:xfrm>
            <a:off x="1140564" y="4214190"/>
            <a:ext cx="13025141" cy="5486400"/>
          </a:xfrm>
        </p:spPr>
        <p:txBody>
          <a:bodyPr/>
          <a:lstStyle/>
          <a:p>
            <a:r>
              <a:rPr lang="en-US" sz="4400" dirty="0"/>
              <a:t>Get started with the .NET AI Chat Web App template</a:t>
            </a:r>
          </a:p>
          <a:p>
            <a:pPr lvl="1"/>
            <a:r>
              <a:rPr lang="en-US" sz="4000" dirty="0" err="1"/>
              <a:t>Quickstart</a:t>
            </a:r>
            <a:r>
              <a:rPr lang="en-US" sz="4000" dirty="0"/>
              <a:t>: </a:t>
            </a:r>
            <a:r>
              <a:rPr lang="en-US" sz="4000"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aka.ms/dotnet/ai-templates</a:t>
            </a:r>
            <a:endParaRPr lang="en-US" sz="4000" dirty="0">
              <a:solidFill>
                <a:schemeClr val="accent1">
                  <a:lumMod val="40000"/>
                  <a:lumOff val="60000"/>
                </a:schemeClr>
              </a:solidFill>
            </a:endParaRPr>
          </a:p>
          <a:p>
            <a:r>
              <a:rPr lang="en-US" sz="4400" dirty="0"/>
              <a:t>Built with Blazor!</a:t>
            </a:r>
          </a:p>
          <a:p>
            <a:pPr lvl="1"/>
            <a:r>
              <a:rPr lang="en-US" sz="4000" dirty="0"/>
              <a:t>Streaming responses, markdown rendering, citations, suggested prompts</a:t>
            </a:r>
          </a:p>
          <a:p>
            <a:r>
              <a:rPr lang="en-US" sz="4400" dirty="0"/>
              <a:t>Flexible AI integration</a:t>
            </a:r>
          </a:p>
          <a:p>
            <a:pPr lvl="1"/>
            <a:r>
              <a:rPr lang="en-US" sz="4000" dirty="0"/>
              <a:t>GitHub Models, Azure OpenAI, OpenAI, </a:t>
            </a:r>
            <a:r>
              <a:rPr lang="en-US" sz="4000" dirty="0" err="1"/>
              <a:t>Ollama</a:t>
            </a:r>
            <a:endParaRPr lang="en-US" sz="4000" dirty="0"/>
          </a:p>
          <a:p>
            <a:r>
              <a:rPr lang="en-US" sz="4400" dirty="0"/>
              <a:t>RAG enabled with multiple vectors stores</a:t>
            </a:r>
          </a:p>
          <a:p>
            <a:pPr lvl="1"/>
            <a:r>
              <a:rPr lang="en-US" sz="4000" dirty="0"/>
              <a:t>SQLite, Azure AI Search, Quadrant</a:t>
            </a:r>
          </a:p>
          <a:p>
            <a:r>
              <a:rPr lang="en-US" sz="4400" dirty="0"/>
              <a:t>Aspire integration with Gen AI </a:t>
            </a:r>
            <a:r>
              <a:rPr lang="en-US" sz="4400" dirty="0" err="1"/>
              <a:t>OpenTelemetry</a:t>
            </a:r>
            <a:r>
              <a:rPr lang="en-US" sz="4400" dirty="0"/>
              <a:t>✨</a:t>
            </a:r>
          </a:p>
        </p:txBody>
      </p:sp>
      <p:pic>
        <p:nvPicPr>
          <p:cNvPr id="1026" name="Picture 2" descr="A screenshot showing the conversational UI of the .NET AI app template.">
            <a:extLst>
              <a:ext uri="{FF2B5EF4-FFF2-40B4-BE49-F238E27FC236}">
                <a16:creationId xmlns:a16="http://schemas.microsoft.com/office/drawing/2014/main" id="{A36F7DD5-1D76-AC67-95FA-3976D6555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6662" y="3585094"/>
            <a:ext cx="8749949" cy="883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2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4D81100-966E-F244-1FC3-BEB574AA04AE}"/>
              </a:ext>
            </a:extLst>
          </p:cNvPr>
          <p:cNvSpPr>
            <a:spLocks noGrp="1"/>
          </p:cNvSpPr>
          <p:nvPr>
            <p:ph type="body" sz="quarter" idx="10"/>
          </p:nvPr>
        </p:nvSpPr>
        <p:spPr>
          <a:prstGeom prst="rect">
            <a:avLst/>
          </a:prstGeom>
        </p:spPr>
        <p:txBody>
          <a:bodyPr/>
          <a:lstStyle/>
          <a:p>
            <a:r>
              <a:rPr lang="en-US" dirty="0"/>
              <a:t>Blazor in .NET 10</a:t>
            </a:r>
          </a:p>
        </p:txBody>
      </p:sp>
      <p:sp>
        <p:nvSpPr>
          <p:cNvPr id="47" name="Text Placeholder 46">
            <a:extLst>
              <a:ext uri="{FF2B5EF4-FFF2-40B4-BE49-F238E27FC236}">
                <a16:creationId xmlns:a16="http://schemas.microsoft.com/office/drawing/2014/main" id="{69136083-E44E-B70B-01E0-EE0B0CAC8272}"/>
              </a:ext>
            </a:extLst>
          </p:cNvPr>
          <p:cNvSpPr>
            <a:spLocks noGrp="1"/>
          </p:cNvSpPr>
          <p:nvPr>
            <p:ph type="body" sz="quarter" idx="11"/>
          </p:nvPr>
        </p:nvSpPr>
        <p:spPr/>
        <p:txBody>
          <a:bodyPr/>
          <a:lstStyle/>
          <a:p>
            <a:r>
              <a:rPr lang="en-US" dirty="0"/>
              <a:t>Build better web apps </a:t>
            </a:r>
          </a:p>
        </p:txBody>
      </p:sp>
      <p:sp>
        <p:nvSpPr>
          <p:cNvPr id="56" name="Graphic 54" descr="Lock with solid fill">
            <a:extLst>
              <a:ext uri="{FF2B5EF4-FFF2-40B4-BE49-F238E27FC236}">
                <a16:creationId xmlns:a16="http://schemas.microsoft.com/office/drawing/2014/main" id="{61151B9A-5D77-C77E-DB63-16F7F46EFE15}"/>
              </a:ext>
            </a:extLst>
          </p:cNvPr>
          <p:cNvSpPr>
            <a:spLocks noChangeAspect="1"/>
          </p:cNvSpPr>
          <p:nvPr/>
        </p:nvSpPr>
        <p:spPr>
          <a:xfrm>
            <a:off x="2984499" y="5268733"/>
            <a:ext cx="1753644" cy="2286000"/>
          </a:xfrm>
          <a:custGeom>
            <a:avLst/>
            <a:gdLst>
              <a:gd name="csX0" fmla="*/ 857250 w 1600200"/>
              <a:gd name="csY0" fmla="*/ 1648777 h 2085975"/>
              <a:gd name="csX1" fmla="*/ 857250 w 1600200"/>
              <a:gd name="csY1" fmla="*/ 1800225 h 2085975"/>
              <a:gd name="csX2" fmla="*/ 742950 w 1600200"/>
              <a:gd name="csY2" fmla="*/ 1800225 h 2085975"/>
              <a:gd name="csX3" fmla="*/ 742950 w 1600200"/>
              <a:gd name="csY3" fmla="*/ 1648777 h 2085975"/>
              <a:gd name="csX4" fmla="*/ 628650 w 1600200"/>
              <a:gd name="csY4" fmla="*/ 1485900 h 2085975"/>
              <a:gd name="csX5" fmla="*/ 800100 w 1600200"/>
              <a:gd name="csY5" fmla="*/ 1314450 h 2085975"/>
              <a:gd name="csX6" fmla="*/ 971550 w 1600200"/>
              <a:gd name="csY6" fmla="*/ 1485900 h 2085975"/>
              <a:gd name="csX7" fmla="*/ 857250 w 1600200"/>
              <a:gd name="csY7" fmla="*/ 1648777 h 2085975"/>
              <a:gd name="csX8" fmla="*/ 371475 w 1600200"/>
              <a:gd name="csY8" fmla="*/ 600075 h 2085975"/>
              <a:gd name="csX9" fmla="*/ 800100 w 1600200"/>
              <a:gd name="csY9" fmla="*/ 171450 h 2085975"/>
              <a:gd name="csX10" fmla="*/ 1228725 w 1600200"/>
              <a:gd name="csY10" fmla="*/ 600075 h 2085975"/>
              <a:gd name="csX11" fmla="*/ 1228725 w 1600200"/>
              <a:gd name="csY11" fmla="*/ 917257 h 2085975"/>
              <a:gd name="csX12" fmla="*/ 800100 w 1600200"/>
              <a:gd name="csY12" fmla="*/ 885825 h 2085975"/>
              <a:gd name="csX13" fmla="*/ 371475 w 1600200"/>
              <a:gd name="csY13" fmla="*/ 917257 h 2085975"/>
              <a:gd name="csX14" fmla="*/ 371475 w 1600200"/>
              <a:gd name="csY14" fmla="*/ 600075 h 2085975"/>
              <a:gd name="csX15" fmla="*/ 1400175 w 1600200"/>
              <a:gd name="csY15" fmla="*/ 928688 h 2085975"/>
              <a:gd name="csX16" fmla="*/ 1400175 w 1600200"/>
              <a:gd name="csY16" fmla="*/ 600075 h 2085975"/>
              <a:gd name="csX17" fmla="*/ 800100 w 1600200"/>
              <a:gd name="csY17" fmla="*/ 0 h 2085975"/>
              <a:gd name="csX18" fmla="*/ 200025 w 1600200"/>
              <a:gd name="csY18" fmla="*/ 600075 h 2085975"/>
              <a:gd name="csX19" fmla="*/ 200025 w 1600200"/>
              <a:gd name="csY19" fmla="*/ 928688 h 2085975"/>
              <a:gd name="csX20" fmla="*/ 0 w 1600200"/>
              <a:gd name="csY20" fmla="*/ 942975 h 2085975"/>
              <a:gd name="csX21" fmla="*/ 0 w 1600200"/>
              <a:gd name="csY21" fmla="*/ 2028825 h 2085975"/>
              <a:gd name="csX22" fmla="*/ 800100 w 1600200"/>
              <a:gd name="csY22" fmla="*/ 2085975 h 2085975"/>
              <a:gd name="csX23" fmla="*/ 1600200 w 1600200"/>
              <a:gd name="csY23" fmla="*/ 2028825 h 2085975"/>
              <a:gd name="csX24" fmla="*/ 1600200 w 1600200"/>
              <a:gd name="csY24" fmla="*/ 942975 h 2085975"/>
              <a:gd name="csX25" fmla="*/ 1400175 w 1600200"/>
              <a:gd name="csY25" fmla="*/ 928688 h 208597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1600200" h="2085975">
                <a:moveTo>
                  <a:pt x="857250" y="1648777"/>
                </a:moveTo>
                <a:lnTo>
                  <a:pt x="857250" y="1800225"/>
                </a:lnTo>
                <a:lnTo>
                  <a:pt x="742950" y="1800225"/>
                </a:lnTo>
                <a:lnTo>
                  <a:pt x="742950" y="1648777"/>
                </a:lnTo>
                <a:cubicBezTo>
                  <a:pt x="677228" y="1625918"/>
                  <a:pt x="628650" y="1563052"/>
                  <a:pt x="628650" y="1485900"/>
                </a:cubicBezTo>
                <a:cubicBezTo>
                  <a:pt x="628650" y="1391603"/>
                  <a:pt x="705803" y="1314450"/>
                  <a:pt x="800100" y="1314450"/>
                </a:cubicBezTo>
                <a:cubicBezTo>
                  <a:pt x="894398" y="1314450"/>
                  <a:pt x="971550" y="1391603"/>
                  <a:pt x="971550" y="1485900"/>
                </a:cubicBezTo>
                <a:cubicBezTo>
                  <a:pt x="971550" y="1560195"/>
                  <a:pt x="922973" y="1623060"/>
                  <a:pt x="857250" y="1648777"/>
                </a:cubicBezTo>
                <a:close/>
                <a:moveTo>
                  <a:pt x="371475" y="600075"/>
                </a:moveTo>
                <a:cubicBezTo>
                  <a:pt x="371475" y="362903"/>
                  <a:pt x="562928" y="171450"/>
                  <a:pt x="800100" y="171450"/>
                </a:cubicBezTo>
                <a:cubicBezTo>
                  <a:pt x="1037273" y="171450"/>
                  <a:pt x="1228725" y="362903"/>
                  <a:pt x="1228725" y="600075"/>
                </a:cubicBezTo>
                <a:lnTo>
                  <a:pt x="1228725" y="917257"/>
                </a:lnTo>
                <a:lnTo>
                  <a:pt x="800100" y="885825"/>
                </a:lnTo>
                <a:lnTo>
                  <a:pt x="371475" y="917257"/>
                </a:lnTo>
                <a:lnTo>
                  <a:pt x="371475" y="600075"/>
                </a:lnTo>
                <a:close/>
                <a:moveTo>
                  <a:pt x="1400175" y="928688"/>
                </a:moveTo>
                <a:lnTo>
                  <a:pt x="1400175" y="600075"/>
                </a:lnTo>
                <a:cubicBezTo>
                  <a:pt x="1400175" y="268605"/>
                  <a:pt x="1131570" y="0"/>
                  <a:pt x="800100" y="0"/>
                </a:cubicBezTo>
                <a:cubicBezTo>
                  <a:pt x="468630" y="0"/>
                  <a:pt x="200025" y="268605"/>
                  <a:pt x="200025" y="600075"/>
                </a:cubicBezTo>
                <a:lnTo>
                  <a:pt x="200025" y="928688"/>
                </a:lnTo>
                <a:lnTo>
                  <a:pt x="0" y="942975"/>
                </a:lnTo>
                <a:lnTo>
                  <a:pt x="0" y="2028825"/>
                </a:lnTo>
                <a:lnTo>
                  <a:pt x="800100" y="2085975"/>
                </a:lnTo>
                <a:lnTo>
                  <a:pt x="1600200" y="2028825"/>
                </a:lnTo>
                <a:lnTo>
                  <a:pt x="1600200" y="942975"/>
                </a:lnTo>
                <a:lnTo>
                  <a:pt x="1400175" y="928688"/>
                </a:ln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nvGrpSpPr>
          <p:cNvPr id="70" name="Group 69">
            <a:extLst>
              <a:ext uri="{FF2B5EF4-FFF2-40B4-BE49-F238E27FC236}">
                <a16:creationId xmlns:a16="http://schemas.microsoft.com/office/drawing/2014/main" id="{0114DB01-A581-3AE9-C20E-58E77100F9D4}"/>
              </a:ext>
            </a:extLst>
          </p:cNvPr>
          <p:cNvGrpSpPr>
            <a:grpSpLocks noChangeAspect="1"/>
          </p:cNvGrpSpPr>
          <p:nvPr/>
        </p:nvGrpSpPr>
        <p:grpSpPr>
          <a:xfrm>
            <a:off x="8511315" y="5268733"/>
            <a:ext cx="1766454" cy="2286000"/>
            <a:chOff x="9076583" y="4739860"/>
            <a:chExt cx="647700" cy="838200"/>
          </a:xfrm>
        </p:grpSpPr>
        <p:sp>
          <p:nvSpPr>
            <p:cNvPr id="68" name="Freeform: Shape 67">
              <a:extLst>
                <a:ext uri="{FF2B5EF4-FFF2-40B4-BE49-F238E27FC236}">
                  <a16:creationId xmlns:a16="http://schemas.microsoft.com/office/drawing/2014/main" id="{9CD0CEC6-F3EB-393A-03C3-A913A7E63875}"/>
                </a:ext>
              </a:extLst>
            </p:cNvPr>
            <p:cNvSpPr/>
            <p:nvPr/>
          </p:nvSpPr>
          <p:spPr>
            <a:xfrm>
              <a:off x="9076583" y="4739860"/>
              <a:ext cx="647700" cy="838200"/>
            </a:xfrm>
            <a:custGeom>
              <a:avLst/>
              <a:gdLst>
                <a:gd name="csX0" fmla="*/ 542925 w 647700"/>
                <a:gd name="csY0" fmla="*/ 381000 h 838200"/>
                <a:gd name="csX1" fmla="*/ 476250 w 647700"/>
                <a:gd name="csY1" fmla="*/ 314325 h 838200"/>
                <a:gd name="csX2" fmla="*/ 542925 w 647700"/>
                <a:gd name="csY2" fmla="*/ 247650 h 838200"/>
                <a:gd name="csX3" fmla="*/ 609600 w 647700"/>
                <a:gd name="csY3" fmla="*/ 314325 h 838200"/>
                <a:gd name="csX4" fmla="*/ 542925 w 647700"/>
                <a:gd name="csY4" fmla="*/ 381000 h 838200"/>
                <a:gd name="csX5" fmla="*/ 647700 w 647700"/>
                <a:gd name="csY5" fmla="*/ 314325 h 838200"/>
                <a:gd name="csX6" fmla="*/ 542925 w 647700"/>
                <a:gd name="csY6" fmla="*/ 209550 h 838200"/>
                <a:gd name="csX7" fmla="*/ 438150 w 647700"/>
                <a:gd name="csY7" fmla="*/ 314325 h 838200"/>
                <a:gd name="csX8" fmla="*/ 514350 w 647700"/>
                <a:gd name="csY8" fmla="*/ 415290 h 838200"/>
                <a:gd name="csX9" fmla="*/ 514350 w 647700"/>
                <a:gd name="csY9" fmla="*/ 638175 h 838200"/>
                <a:gd name="csX10" fmla="*/ 371475 w 647700"/>
                <a:gd name="csY10" fmla="*/ 781050 h 838200"/>
                <a:gd name="csX11" fmla="*/ 228600 w 647700"/>
                <a:gd name="csY11" fmla="*/ 638175 h 838200"/>
                <a:gd name="csX12" fmla="*/ 228600 w 647700"/>
                <a:gd name="csY12" fmla="*/ 541020 h 838200"/>
                <a:gd name="csX13" fmla="*/ 400050 w 647700"/>
                <a:gd name="csY13" fmla="*/ 342900 h 838200"/>
                <a:gd name="csX14" fmla="*/ 381000 w 647700"/>
                <a:gd name="csY14" fmla="*/ 310515 h 838200"/>
                <a:gd name="csX15" fmla="*/ 381000 w 647700"/>
                <a:gd name="csY15" fmla="*/ 76200 h 838200"/>
                <a:gd name="csX16" fmla="*/ 331470 w 647700"/>
                <a:gd name="csY16" fmla="*/ 20003 h 838200"/>
                <a:gd name="csX17" fmla="*/ 304800 w 647700"/>
                <a:gd name="csY17" fmla="*/ 0 h 838200"/>
                <a:gd name="csX18" fmla="*/ 295275 w 647700"/>
                <a:gd name="csY18" fmla="*/ 0 h 838200"/>
                <a:gd name="csX19" fmla="*/ 257175 w 647700"/>
                <a:gd name="csY19" fmla="*/ 38100 h 838200"/>
                <a:gd name="csX20" fmla="*/ 295275 w 647700"/>
                <a:gd name="csY20" fmla="*/ 76200 h 838200"/>
                <a:gd name="csX21" fmla="*/ 304800 w 647700"/>
                <a:gd name="csY21" fmla="*/ 76200 h 838200"/>
                <a:gd name="csX22" fmla="*/ 331470 w 647700"/>
                <a:gd name="csY22" fmla="*/ 59055 h 838200"/>
                <a:gd name="csX23" fmla="*/ 342900 w 647700"/>
                <a:gd name="csY23" fmla="*/ 76200 h 838200"/>
                <a:gd name="csX24" fmla="*/ 342900 w 647700"/>
                <a:gd name="csY24" fmla="*/ 310515 h 838200"/>
                <a:gd name="csX25" fmla="*/ 323850 w 647700"/>
                <a:gd name="csY25" fmla="*/ 342900 h 838200"/>
                <a:gd name="csX26" fmla="*/ 200025 w 647700"/>
                <a:gd name="csY26" fmla="*/ 466725 h 838200"/>
                <a:gd name="csX27" fmla="*/ 76200 w 647700"/>
                <a:gd name="csY27" fmla="*/ 342900 h 838200"/>
                <a:gd name="csX28" fmla="*/ 57150 w 647700"/>
                <a:gd name="csY28" fmla="*/ 310515 h 838200"/>
                <a:gd name="csX29" fmla="*/ 57150 w 647700"/>
                <a:gd name="csY29" fmla="*/ 76200 h 838200"/>
                <a:gd name="csX30" fmla="*/ 68580 w 647700"/>
                <a:gd name="csY30" fmla="*/ 59055 h 838200"/>
                <a:gd name="csX31" fmla="*/ 95250 w 647700"/>
                <a:gd name="csY31" fmla="*/ 76200 h 838200"/>
                <a:gd name="csX32" fmla="*/ 104775 w 647700"/>
                <a:gd name="csY32" fmla="*/ 76200 h 838200"/>
                <a:gd name="csX33" fmla="*/ 142875 w 647700"/>
                <a:gd name="csY33" fmla="*/ 38100 h 838200"/>
                <a:gd name="csX34" fmla="*/ 104775 w 647700"/>
                <a:gd name="csY34" fmla="*/ 0 h 838200"/>
                <a:gd name="csX35" fmla="*/ 95250 w 647700"/>
                <a:gd name="csY35" fmla="*/ 0 h 838200"/>
                <a:gd name="csX36" fmla="*/ 68580 w 647700"/>
                <a:gd name="csY36" fmla="*/ 20003 h 838200"/>
                <a:gd name="csX37" fmla="*/ 19050 w 647700"/>
                <a:gd name="csY37" fmla="*/ 76200 h 838200"/>
                <a:gd name="csX38" fmla="*/ 19050 w 647700"/>
                <a:gd name="csY38" fmla="*/ 310515 h 838200"/>
                <a:gd name="csX39" fmla="*/ 0 w 647700"/>
                <a:gd name="csY39" fmla="*/ 342900 h 838200"/>
                <a:gd name="csX40" fmla="*/ 171450 w 647700"/>
                <a:gd name="csY40" fmla="*/ 541020 h 838200"/>
                <a:gd name="csX41" fmla="*/ 171450 w 647700"/>
                <a:gd name="csY41" fmla="*/ 638175 h 838200"/>
                <a:gd name="csX42" fmla="*/ 371475 w 647700"/>
                <a:gd name="csY42" fmla="*/ 838200 h 838200"/>
                <a:gd name="csX43" fmla="*/ 571500 w 647700"/>
                <a:gd name="csY43" fmla="*/ 638175 h 838200"/>
                <a:gd name="csX44" fmla="*/ 571500 w 647700"/>
                <a:gd name="csY44" fmla="*/ 415290 h 838200"/>
                <a:gd name="csX45" fmla="*/ 647700 w 647700"/>
                <a:gd name="csY45" fmla="*/ 314325 h 838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Lst>
              <a:rect l="l" t="t" r="r" b="b"/>
              <a:pathLst>
                <a:path w="647700" h="838200">
                  <a:moveTo>
                    <a:pt x="542925" y="381000"/>
                  </a:moveTo>
                  <a:cubicBezTo>
                    <a:pt x="505778" y="381000"/>
                    <a:pt x="476250" y="351473"/>
                    <a:pt x="476250" y="314325"/>
                  </a:cubicBezTo>
                  <a:cubicBezTo>
                    <a:pt x="476250" y="277178"/>
                    <a:pt x="505778" y="247650"/>
                    <a:pt x="542925" y="247650"/>
                  </a:cubicBezTo>
                  <a:cubicBezTo>
                    <a:pt x="580073" y="247650"/>
                    <a:pt x="609600" y="277178"/>
                    <a:pt x="609600" y="314325"/>
                  </a:cubicBezTo>
                  <a:cubicBezTo>
                    <a:pt x="609600" y="351473"/>
                    <a:pt x="580073" y="381000"/>
                    <a:pt x="542925" y="381000"/>
                  </a:cubicBezTo>
                  <a:close/>
                  <a:moveTo>
                    <a:pt x="647700" y="314325"/>
                  </a:moveTo>
                  <a:cubicBezTo>
                    <a:pt x="647700" y="256223"/>
                    <a:pt x="601028" y="209550"/>
                    <a:pt x="542925" y="209550"/>
                  </a:cubicBezTo>
                  <a:cubicBezTo>
                    <a:pt x="484823" y="209550"/>
                    <a:pt x="438150" y="256223"/>
                    <a:pt x="438150" y="314325"/>
                  </a:cubicBezTo>
                  <a:cubicBezTo>
                    <a:pt x="438150" y="361950"/>
                    <a:pt x="470535" y="402908"/>
                    <a:pt x="514350" y="415290"/>
                  </a:cubicBezTo>
                  <a:lnTo>
                    <a:pt x="514350" y="638175"/>
                  </a:lnTo>
                  <a:cubicBezTo>
                    <a:pt x="514350" y="717233"/>
                    <a:pt x="450533" y="781050"/>
                    <a:pt x="371475" y="781050"/>
                  </a:cubicBezTo>
                  <a:cubicBezTo>
                    <a:pt x="292418" y="781050"/>
                    <a:pt x="228600" y="717233"/>
                    <a:pt x="228600" y="638175"/>
                  </a:cubicBezTo>
                  <a:lnTo>
                    <a:pt x="228600" y="541020"/>
                  </a:lnTo>
                  <a:cubicBezTo>
                    <a:pt x="325755" y="526733"/>
                    <a:pt x="400050" y="443865"/>
                    <a:pt x="400050" y="342900"/>
                  </a:cubicBezTo>
                  <a:cubicBezTo>
                    <a:pt x="400050" y="328613"/>
                    <a:pt x="392430" y="316230"/>
                    <a:pt x="381000" y="310515"/>
                  </a:cubicBezTo>
                  <a:lnTo>
                    <a:pt x="381000" y="76200"/>
                  </a:lnTo>
                  <a:cubicBezTo>
                    <a:pt x="381000" y="47625"/>
                    <a:pt x="359093" y="23813"/>
                    <a:pt x="331470" y="20003"/>
                  </a:cubicBezTo>
                  <a:cubicBezTo>
                    <a:pt x="327660" y="8573"/>
                    <a:pt x="317183" y="0"/>
                    <a:pt x="304800" y="0"/>
                  </a:cubicBezTo>
                  <a:lnTo>
                    <a:pt x="295275" y="0"/>
                  </a:lnTo>
                  <a:cubicBezTo>
                    <a:pt x="274320" y="0"/>
                    <a:pt x="257175" y="17145"/>
                    <a:pt x="257175" y="38100"/>
                  </a:cubicBezTo>
                  <a:cubicBezTo>
                    <a:pt x="257175" y="59055"/>
                    <a:pt x="274320" y="76200"/>
                    <a:pt x="295275" y="76200"/>
                  </a:cubicBezTo>
                  <a:lnTo>
                    <a:pt x="304800" y="76200"/>
                  </a:lnTo>
                  <a:cubicBezTo>
                    <a:pt x="316230" y="76200"/>
                    <a:pt x="326708" y="68580"/>
                    <a:pt x="331470" y="59055"/>
                  </a:cubicBezTo>
                  <a:cubicBezTo>
                    <a:pt x="338138" y="61913"/>
                    <a:pt x="342900" y="68580"/>
                    <a:pt x="342900" y="76200"/>
                  </a:cubicBezTo>
                  <a:lnTo>
                    <a:pt x="342900" y="310515"/>
                  </a:lnTo>
                  <a:cubicBezTo>
                    <a:pt x="331470" y="317183"/>
                    <a:pt x="323850" y="329565"/>
                    <a:pt x="323850" y="342900"/>
                  </a:cubicBezTo>
                  <a:cubicBezTo>
                    <a:pt x="323850" y="411480"/>
                    <a:pt x="268605" y="466725"/>
                    <a:pt x="200025" y="466725"/>
                  </a:cubicBezTo>
                  <a:cubicBezTo>
                    <a:pt x="131445" y="466725"/>
                    <a:pt x="76200" y="411480"/>
                    <a:pt x="76200" y="342900"/>
                  </a:cubicBezTo>
                  <a:cubicBezTo>
                    <a:pt x="76200" y="328613"/>
                    <a:pt x="68580" y="316230"/>
                    <a:pt x="57150" y="310515"/>
                  </a:cubicBezTo>
                  <a:lnTo>
                    <a:pt x="57150" y="76200"/>
                  </a:lnTo>
                  <a:cubicBezTo>
                    <a:pt x="57150" y="68580"/>
                    <a:pt x="61913" y="61913"/>
                    <a:pt x="68580" y="59055"/>
                  </a:cubicBezTo>
                  <a:cubicBezTo>
                    <a:pt x="73343" y="69533"/>
                    <a:pt x="82868" y="76200"/>
                    <a:pt x="95250" y="76200"/>
                  </a:cubicBezTo>
                  <a:lnTo>
                    <a:pt x="104775" y="76200"/>
                  </a:lnTo>
                  <a:cubicBezTo>
                    <a:pt x="125730" y="76200"/>
                    <a:pt x="142875" y="59055"/>
                    <a:pt x="142875" y="38100"/>
                  </a:cubicBezTo>
                  <a:cubicBezTo>
                    <a:pt x="142875" y="17145"/>
                    <a:pt x="125730" y="0"/>
                    <a:pt x="104775" y="0"/>
                  </a:cubicBezTo>
                  <a:lnTo>
                    <a:pt x="95250" y="0"/>
                  </a:lnTo>
                  <a:cubicBezTo>
                    <a:pt x="82868" y="0"/>
                    <a:pt x="72390" y="8573"/>
                    <a:pt x="68580" y="20003"/>
                  </a:cubicBezTo>
                  <a:cubicBezTo>
                    <a:pt x="40957" y="23813"/>
                    <a:pt x="19050" y="47625"/>
                    <a:pt x="19050" y="76200"/>
                  </a:cubicBezTo>
                  <a:lnTo>
                    <a:pt x="19050" y="310515"/>
                  </a:lnTo>
                  <a:cubicBezTo>
                    <a:pt x="7620" y="317183"/>
                    <a:pt x="0" y="329565"/>
                    <a:pt x="0" y="342900"/>
                  </a:cubicBezTo>
                  <a:cubicBezTo>
                    <a:pt x="0" y="443865"/>
                    <a:pt x="74295" y="526733"/>
                    <a:pt x="171450" y="541020"/>
                  </a:cubicBezTo>
                  <a:lnTo>
                    <a:pt x="171450" y="638175"/>
                  </a:lnTo>
                  <a:cubicBezTo>
                    <a:pt x="171450" y="748665"/>
                    <a:pt x="260985" y="838200"/>
                    <a:pt x="371475" y="838200"/>
                  </a:cubicBezTo>
                  <a:cubicBezTo>
                    <a:pt x="481965" y="838200"/>
                    <a:pt x="571500" y="748665"/>
                    <a:pt x="571500" y="638175"/>
                  </a:cubicBezTo>
                  <a:lnTo>
                    <a:pt x="571500" y="415290"/>
                  </a:lnTo>
                  <a:cubicBezTo>
                    <a:pt x="615315" y="402908"/>
                    <a:pt x="647700" y="361950"/>
                    <a:pt x="647700" y="314325"/>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69" name="Oval 68">
              <a:extLst>
                <a:ext uri="{FF2B5EF4-FFF2-40B4-BE49-F238E27FC236}">
                  <a16:creationId xmlns:a16="http://schemas.microsoft.com/office/drawing/2014/main" id="{BC0EDB51-B1F8-D83E-B69E-C43B011D618A}"/>
                </a:ext>
              </a:extLst>
            </p:cNvPr>
            <p:cNvSpPr/>
            <p:nvPr/>
          </p:nvSpPr>
          <p:spPr>
            <a:xfrm>
              <a:off x="9571883" y="5006560"/>
              <a:ext cx="95250" cy="95250"/>
            </a:xfrm>
            <a:prstGeom prst="ellipse">
              <a:avLst/>
            </a:pr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grpSp>
        <p:nvGrpSpPr>
          <p:cNvPr id="77" name="Group 76">
            <a:extLst>
              <a:ext uri="{FF2B5EF4-FFF2-40B4-BE49-F238E27FC236}">
                <a16:creationId xmlns:a16="http://schemas.microsoft.com/office/drawing/2014/main" id="{EA773BC7-1C5A-21FE-CB1A-B973A0CED712}"/>
              </a:ext>
            </a:extLst>
          </p:cNvPr>
          <p:cNvGrpSpPr>
            <a:grpSpLocks noChangeAspect="1"/>
          </p:cNvGrpSpPr>
          <p:nvPr/>
        </p:nvGrpSpPr>
        <p:grpSpPr>
          <a:xfrm>
            <a:off x="13644667" y="5642901"/>
            <a:ext cx="2743200" cy="1537664"/>
            <a:chOff x="14437465" y="4941422"/>
            <a:chExt cx="838200" cy="469842"/>
          </a:xfrm>
        </p:grpSpPr>
        <p:sp>
          <p:nvSpPr>
            <p:cNvPr id="74" name="Freeform: Shape 73">
              <a:extLst>
                <a:ext uri="{FF2B5EF4-FFF2-40B4-BE49-F238E27FC236}">
                  <a16:creationId xmlns:a16="http://schemas.microsoft.com/office/drawing/2014/main" id="{297D76CF-F58D-ED93-020B-E1651ECF2D37}"/>
                </a:ext>
              </a:extLst>
            </p:cNvPr>
            <p:cNvSpPr/>
            <p:nvPr/>
          </p:nvSpPr>
          <p:spPr>
            <a:xfrm>
              <a:off x="14437465" y="4941422"/>
              <a:ext cx="669607" cy="457200"/>
            </a:xfrm>
            <a:custGeom>
              <a:avLst/>
              <a:gdLst>
                <a:gd name="csX0" fmla="*/ 400050 w 669607"/>
                <a:gd name="csY0" fmla="*/ 58103 h 457200"/>
                <a:gd name="csX1" fmla="*/ 400050 w 669607"/>
                <a:gd name="csY1" fmla="*/ 96202 h 457200"/>
                <a:gd name="csX2" fmla="*/ 419100 w 669607"/>
                <a:gd name="csY2" fmla="*/ 95250 h 457200"/>
                <a:gd name="csX3" fmla="*/ 438150 w 669607"/>
                <a:gd name="csY3" fmla="*/ 96202 h 457200"/>
                <a:gd name="csX4" fmla="*/ 438150 w 669607"/>
                <a:gd name="csY4" fmla="*/ 58103 h 457200"/>
                <a:gd name="csX5" fmla="*/ 542925 w 669607"/>
                <a:gd name="csY5" fmla="*/ 80010 h 457200"/>
                <a:gd name="csX6" fmla="*/ 528638 w 669607"/>
                <a:gd name="csY6" fmla="*/ 114300 h 457200"/>
                <a:gd name="csX7" fmla="*/ 563880 w 669607"/>
                <a:gd name="csY7" fmla="*/ 129540 h 457200"/>
                <a:gd name="csX8" fmla="*/ 578168 w 669607"/>
                <a:gd name="csY8" fmla="*/ 94298 h 457200"/>
                <a:gd name="csX9" fmla="*/ 628650 w 669607"/>
                <a:gd name="csY9" fmla="*/ 124777 h 457200"/>
                <a:gd name="csX10" fmla="*/ 669608 w 669607"/>
                <a:gd name="csY10" fmla="*/ 83820 h 457200"/>
                <a:gd name="csX11" fmla="*/ 419100 w 669607"/>
                <a:gd name="csY11" fmla="*/ 0 h 457200"/>
                <a:gd name="csX12" fmla="*/ 0 w 669607"/>
                <a:gd name="csY12" fmla="*/ 419100 h 457200"/>
                <a:gd name="csX13" fmla="*/ 0 w 669607"/>
                <a:gd name="csY13" fmla="*/ 457200 h 457200"/>
                <a:gd name="csX14" fmla="*/ 57150 w 669607"/>
                <a:gd name="csY14" fmla="*/ 457200 h 457200"/>
                <a:gd name="csX15" fmla="*/ 57150 w 669607"/>
                <a:gd name="csY15" fmla="*/ 419100 h 457200"/>
                <a:gd name="csX16" fmla="*/ 75248 w 669607"/>
                <a:gd name="csY16" fmla="*/ 306705 h 457200"/>
                <a:gd name="csX17" fmla="*/ 110490 w 669607"/>
                <a:gd name="csY17" fmla="*/ 320993 h 457200"/>
                <a:gd name="csX18" fmla="*/ 123825 w 669607"/>
                <a:gd name="csY18" fmla="*/ 285750 h 457200"/>
                <a:gd name="csX19" fmla="*/ 88583 w 669607"/>
                <a:gd name="csY19" fmla="*/ 271463 h 457200"/>
                <a:gd name="csX20" fmla="*/ 145733 w 669607"/>
                <a:gd name="csY20" fmla="*/ 182880 h 457200"/>
                <a:gd name="csX21" fmla="*/ 172403 w 669607"/>
                <a:gd name="csY21" fmla="*/ 209550 h 457200"/>
                <a:gd name="csX22" fmla="*/ 199073 w 669607"/>
                <a:gd name="csY22" fmla="*/ 181927 h 457200"/>
                <a:gd name="csX23" fmla="*/ 172403 w 669607"/>
                <a:gd name="csY23" fmla="*/ 155258 h 457200"/>
                <a:gd name="csX24" fmla="*/ 260033 w 669607"/>
                <a:gd name="csY24" fmla="*/ 94298 h 457200"/>
                <a:gd name="csX25" fmla="*/ 274320 w 669607"/>
                <a:gd name="csY25" fmla="*/ 129540 h 457200"/>
                <a:gd name="csX26" fmla="*/ 309563 w 669607"/>
                <a:gd name="csY26" fmla="*/ 114300 h 457200"/>
                <a:gd name="csX27" fmla="*/ 295275 w 669607"/>
                <a:gd name="csY27" fmla="*/ 79057 h 457200"/>
                <a:gd name="csX28" fmla="*/ 400050 w 669607"/>
                <a:gd name="csY28" fmla="*/ 58103 h 4572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75" name="Freeform: Shape 74">
              <a:extLst>
                <a:ext uri="{FF2B5EF4-FFF2-40B4-BE49-F238E27FC236}">
                  <a16:creationId xmlns:a16="http://schemas.microsoft.com/office/drawing/2014/main" id="{BF6634D0-44EC-2ED8-1C5F-560730A976EB}"/>
                </a:ext>
              </a:extLst>
            </p:cNvPr>
            <p:cNvSpPr/>
            <p:nvPr/>
          </p:nvSpPr>
          <p:spPr>
            <a:xfrm>
              <a:off x="15151840" y="5120491"/>
              <a:ext cx="123825" cy="278130"/>
            </a:xfrm>
            <a:custGeom>
              <a:avLst/>
              <a:gdLst>
                <a:gd name="csX0" fmla="*/ 48577 w 123825"/>
                <a:gd name="csY0" fmla="*/ 0 h 278130"/>
                <a:gd name="csX1" fmla="*/ 7620 w 123825"/>
                <a:gd name="csY1" fmla="*/ 40957 h 278130"/>
                <a:gd name="csX2" fmla="*/ 35242 w 123825"/>
                <a:gd name="csY2" fmla="*/ 91440 h 278130"/>
                <a:gd name="csX3" fmla="*/ 0 w 123825"/>
                <a:gd name="csY3" fmla="*/ 106680 h 278130"/>
                <a:gd name="csX4" fmla="*/ 13335 w 123825"/>
                <a:gd name="csY4" fmla="*/ 141923 h 278130"/>
                <a:gd name="csX5" fmla="*/ 48577 w 123825"/>
                <a:gd name="csY5" fmla="*/ 127635 h 278130"/>
                <a:gd name="csX6" fmla="*/ 66675 w 123825"/>
                <a:gd name="csY6" fmla="*/ 240030 h 278130"/>
                <a:gd name="csX7" fmla="*/ 66675 w 123825"/>
                <a:gd name="csY7" fmla="*/ 278130 h 278130"/>
                <a:gd name="csX8" fmla="*/ 123825 w 123825"/>
                <a:gd name="csY8" fmla="*/ 278130 h 278130"/>
                <a:gd name="csX9" fmla="*/ 123825 w 123825"/>
                <a:gd name="csY9" fmla="*/ 240030 h 278130"/>
                <a:gd name="csX10" fmla="*/ 48577 w 123825"/>
                <a:gd name="csY10" fmla="*/ 0 h 27813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76" name="Freeform: Shape 75">
              <a:extLst>
                <a:ext uri="{FF2B5EF4-FFF2-40B4-BE49-F238E27FC236}">
                  <a16:creationId xmlns:a16="http://schemas.microsoft.com/office/drawing/2014/main" id="{48468E68-7AD5-7941-918C-920C4DB6C2A8}"/>
                </a:ext>
              </a:extLst>
            </p:cNvPr>
            <p:cNvSpPr/>
            <p:nvPr/>
          </p:nvSpPr>
          <p:spPr>
            <a:xfrm>
              <a:off x="14816299" y="5046197"/>
              <a:ext cx="364115" cy="365067"/>
            </a:xfrm>
            <a:custGeom>
              <a:avLst/>
              <a:gdLst>
                <a:gd name="csX0" fmla="*/ 13595 w 364115"/>
                <a:gd name="csY0" fmla="*/ 297180 h 365067"/>
                <a:gd name="csX1" fmla="*/ 8833 w 364115"/>
                <a:gd name="csY1" fmla="*/ 301942 h 365067"/>
                <a:gd name="csX2" fmla="*/ 13595 w 364115"/>
                <a:gd name="csY2" fmla="*/ 356235 h 365067"/>
                <a:gd name="csX3" fmla="*/ 67888 w 364115"/>
                <a:gd name="csY3" fmla="*/ 351473 h 365067"/>
                <a:gd name="csX4" fmla="*/ 364115 w 364115"/>
                <a:gd name="csY4" fmla="*/ 0 h 365067"/>
                <a:gd name="csX5" fmla="*/ 13595 w 364115"/>
                <a:gd name="csY5" fmla="*/ 297180 h 365067"/>
              </a:gdLst>
              <a:ahLst/>
              <a:cxnLst>
                <a:cxn ang="0">
                  <a:pos x="csX0" y="csY0"/>
                </a:cxn>
                <a:cxn ang="0">
                  <a:pos x="csX1" y="csY1"/>
                </a:cxn>
                <a:cxn ang="0">
                  <a:pos x="csX2" y="csY2"/>
                </a:cxn>
                <a:cxn ang="0">
                  <a:pos x="csX3" y="csY3"/>
                </a:cxn>
                <a:cxn ang="0">
                  <a:pos x="csX4" y="csY4"/>
                </a:cxn>
                <a:cxn ang="0">
                  <a:pos x="csX5" y="cs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grpSp>
        <p:nvGrpSpPr>
          <p:cNvPr id="83" name="Group 82">
            <a:extLst>
              <a:ext uri="{FF2B5EF4-FFF2-40B4-BE49-F238E27FC236}">
                <a16:creationId xmlns:a16="http://schemas.microsoft.com/office/drawing/2014/main" id="{88F91DC8-EBD3-F0A8-CCAB-0FCABB15421E}"/>
              </a:ext>
            </a:extLst>
          </p:cNvPr>
          <p:cNvGrpSpPr>
            <a:grpSpLocks noChangeAspect="1"/>
          </p:cNvGrpSpPr>
          <p:nvPr/>
        </p:nvGrpSpPr>
        <p:grpSpPr>
          <a:xfrm>
            <a:off x="19587072" y="5408038"/>
            <a:ext cx="2090057" cy="1828800"/>
            <a:chOff x="19793901" y="4665197"/>
            <a:chExt cx="762000" cy="666750"/>
          </a:xfrm>
        </p:grpSpPr>
        <p:sp>
          <p:nvSpPr>
            <p:cNvPr id="81" name="Freeform: Shape 80">
              <a:extLst>
                <a:ext uri="{FF2B5EF4-FFF2-40B4-BE49-F238E27FC236}">
                  <a16:creationId xmlns:a16="http://schemas.microsoft.com/office/drawing/2014/main" id="{A3AE3BB6-9211-AD01-CE15-E9D07E4BEC84}"/>
                </a:ext>
              </a:extLst>
            </p:cNvPr>
            <p:cNvSpPr/>
            <p:nvPr/>
          </p:nvSpPr>
          <p:spPr>
            <a:xfrm>
              <a:off x="20032026" y="4665197"/>
              <a:ext cx="523875" cy="666750"/>
            </a:xfrm>
            <a:custGeom>
              <a:avLst/>
              <a:gdLst>
                <a:gd name="csX0" fmla="*/ 523875 w 523875"/>
                <a:gd name="csY0" fmla="*/ 323850 h 666750"/>
                <a:gd name="csX1" fmla="*/ 466725 w 523875"/>
                <a:gd name="csY1" fmla="*/ 266700 h 666750"/>
                <a:gd name="csX2" fmla="*/ 285750 w 523875"/>
                <a:gd name="csY2" fmla="*/ 266700 h 666750"/>
                <a:gd name="csX3" fmla="*/ 257175 w 523875"/>
                <a:gd name="csY3" fmla="*/ 239077 h 666750"/>
                <a:gd name="csX4" fmla="*/ 285750 w 523875"/>
                <a:gd name="csY4" fmla="*/ 57150 h 666750"/>
                <a:gd name="csX5" fmla="*/ 228600 w 523875"/>
                <a:gd name="csY5" fmla="*/ 0 h 666750"/>
                <a:gd name="csX6" fmla="*/ 171450 w 523875"/>
                <a:gd name="csY6" fmla="*/ 57150 h 666750"/>
                <a:gd name="csX7" fmla="*/ 0 w 523875"/>
                <a:gd name="csY7" fmla="*/ 285750 h 666750"/>
                <a:gd name="csX8" fmla="*/ 0 w 523875"/>
                <a:gd name="csY8" fmla="*/ 590550 h 666750"/>
                <a:gd name="csX9" fmla="*/ 200025 w 523875"/>
                <a:gd name="csY9" fmla="*/ 666750 h 666750"/>
                <a:gd name="csX10" fmla="*/ 371475 w 523875"/>
                <a:gd name="csY10" fmla="*/ 666750 h 666750"/>
                <a:gd name="csX11" fmla="*/ 428625 w 523875"/>
                <a:gd name="csY11" fmla="*/ 609600 h 666750"/>
                <a:gd name="csX12" fmla="*/ 413385 w 523875"/>
                <a:gd name="csY12" fmla="*/ 571500 h 666750"/>
                <a:gd name="csX13" fmla="*/ 419100 w 523875"/>
                <a:gd name="csY13" fmla="*/ 571500 h 666750"/>
                <a:gd name="csX14" fmla="*/ 476250 w 523875"/>
                <a:gd name="csY14" fmla="*/ 514350 h 666750"/>
                <a:gd name="csX15" fmla="*/ 460058 w 523875"/>
                <a:gd name="csY15" fmla="*/ 474345 h 666750"/>
                <a:gd name="csX16" fmla="*/ 504825 w 523875"/>
                <a:gd name="csY16" fmla="*/ 419100 h 666750"/>
                <a:gd name="csX17" fmla="*/ 486728 w 523875"/>
                <a:gd name="csY17" fmla="*/ 377190 h 666750"/>
                <a:gd name="csX18" fmla="*/ 523875 w 523875"/>
                <a:gd name="csY18" fmla="*/ 323850 h 6667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23875" h="666750">
                  <a:moveTo>
                    <a:pt x="523875" y="323850"/>
                  </a:moveTo>
                  <a:cubicBezTo>
                    <a:pt x="523875" y="292418"/>
                    <a:pt x="498158" y="266700"/>
                    <a:pt x="466725" y="266700"/>
                  </a:cubicBezTo>
                  <a:lnTo>
                    <a:pt x="285750" y="266700"/>
                  </a:lnTo>
                  <a:cubicBezTo>
                    <a:pt x="270510" y="266700"/>
                    <a:pt x="258127" y="254318"/>
                    <a:pt x="257175" y="239077"/>
                  </a:cubicBezTo>
                  <a:cubicBezTo>
                    <a:pt x="258127" y="221933"/>
                    <a:pt x="285750" y="187643"/>
                    <a:pt x="285750" y="57150"/>
                  </a:cubicBezTo>
                  <a:cubicBezTo>
                    <a:pt x="285750" y="25717"/>
                    <a:pt x="260033" y="0"/>
                    <a:pt x="228600" y="0"/>
                  </a:cubicBezTo>
                  <a:cubicBezTo>
                    <a:pt x="197168" y="0"/>
                    <a:pt x="171450" y="25717"/>
                    <a:pt x="171450" y="57150"/>
                  </a:cubicBezTo>
                  <a:cubicBezTo>
                    <a:pt x="171450" y="201930"/>
                    <a:pt x="2857" y="283845"/>
                    <a:pt x="0" y="285750"/>
                  </a:cubicBezTo>
                  <a:lnTo>
                    <a:pt x="0" y="590550"/>
                  </a:lnTo>
                  <a:cubicBezTo>
                    <a:pt x="67627" y="590550"/>
                    <a:pt x="72390" y="666750"/>
                    <a:pt x="200025" y="666750"/>
                  </a:cubicBezTo>
                  <a:cubicBezTo>
                    <a:pt x="242888" y="666750"/>
                    <a:pt x="371475" y="666750"/>
                    <a:pt x="371475" y="666750"/>
                  </a:cubicBezTo>
                  <a:cubicBezTo>
                    <a:pt x="402908" y="666750"/>
                    <a:pt x="428625" y="641033"/>
                    <a:pt x="428625" y="609600"/>
                  </a:cubicBezTo>
                  <a:cubicBezTo>
                    <a:pt x="428625" y="594360"/>
                    <a:pt x="422910" y="581025"/>
                    <a:pt x="413385" y="571500"/>
                  </a:cubicBezTo>
                  <a:cubicBezTo>
                    <a:pt x="415290" y="571500"/>
                    <a:pt x="417195" y="571500"/>
                    <a:pt x="419100" y="571500"/>
                  </a:cubicBezTo>
                  <a:cubicBezTo>
                    <a:pt x="450533" y="571500"/>
                    <a:pt x="476250" y="545783"/>
                    <a:pt x="476250" y="514350"/>
                  </a:cubicBezTo>
                  <a:cubicBezTo>
                    <a:pt x="476250" y="499110"/>
                    <a:pt x="470535" y="484823"/>
                    <a:pt x="460058" y="474345"/>
                  </a:cubicBezTo>
                  <a:cubicBezTo>
                    <a:pt x="485775" y="468630"/>
                    <a:pt x="504825" y="445770"/>
                    <a:pt x="504825" y="419100"/>
                  </a:cubicBezTo>
                  <a:cubicBezTo>
                    <a:pt x="504825" y="402908"/>
                    <a:pt x="498158" y="387668"/>
                    <a:pt x="486728" y="377190"/>
                  </a:cubicBezTo>
                  <a:cubicBezTo>
                    <a:pt x="508635" y="369570"/>
                    <a:pt x="523875" y="348615"/>
                    <a:pt x="523875" y="32385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82" name="Freeform: Shape 81">
              <a:extLst>
                <a:ext uri="{FF2B5EF4-FFF2-40B4-BE49-F238E27FC236}">
                  <a16:creationId xmlns:a16="http://schemas.microsoft.com/office/drawing/2014/main" id="{181F24DE-EC5A-F883-3EA2-A4D57F81E363}"/>
                </a:ext>
              </a:extLst>
            </p:cNvPr>
            <p:cNvSpPr/>
            <p:nvPr/>
          </p:nvSpPr>
          <p:spPr>
            <a:xfrm>
              <a:off x="19793901" y="4903322"/>
              <a:ext cx="180975" cy="400050"/>
            </a:xfrm>
            <a:custGeom>
              <a:avLst/>
              <a:gdLst>
                <a:gd name="csX0" fmla="*/ 142875 w 180975"/>
                <a:gd name="csY0" fmla="*/ 0 h 400050"/>
                <a:gd name="csX1" fmla="*/ 0 w 180975"/>
                <a:gd name="csY1" fmla="*/ 0 h 400050"/>
                <a:gd name="csX2" fmla="*/ 0 w 180975"/>
                <a:gd name="csY2" fmla="*/ 400050 h 400050"/>
                <a:gd name="csX3" fmla="*/ 142875 w 180975"/>
                <a:gd name="csY3" fmla="*/ 400050 h 400050"/>
                <a:gd name="csX4" fmla="*/ 180975 w 180975"/>
                <a:gd name="csY4" fmla="*/ 361950 h 400050"/>
                <a:gd name="csX5" fmla="*/ 180975 w 180975"/>
                <a:gd name="csY5" fmla="*/ 38100 h 400050"/>
                <a:gd name="csX6" fmla="*/ 142875 w 180975"/>
                <a:gd name="csY6" fmla="*/ 0 h 400050"/>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180975" h="400050">
                  <a:moveTo>
                    <a:pt x="142875" y="0"/>
                  </a:moveTo>
                  <a:lnTo>
                    <a:pt x="0" y="0"/>
                  </a:lnTo>
                  <a:lnTo>
                    <a:pt x="0" y="400050"/>
                  </a:lnTo>
                  <a:lnTo>
                    <a:pt x="142875" y="400050"/>
                  </a:lnTo>
                  <a:cubicBezTo>
                    <a:pt x="163830" y="400050"/>
                    <a:pt x="180975" y="382905"/>
                    <a:pt x="180975" y="361950"/>
                  </a:cubicBezTo>
                  <a:lnTo>
                    <a:pt x="180975" y="38100"/>
                  </a:lnTo>
                  <a:cubicBezTo>
                    <a:pt x="180975" y="17145"/>
                    <a:pt x="163830" y="0"/>
                    <a:pt x="142875" y="0"/>
                  </a:cubicBezTo>
                  <a:close/>
                </a:path>
              </a:pathLst>
            </a:custGeom>
            <a:gradFill flip="none" rotWithShape="1">
              <a:gsLst>
                <a:gs pos="0">
                  <a:schemeClr val="accent1"/>
                </a:gs>
                <a:gs pos="35000">
                  <a:schemeClr val="accent1"/>
                </a:gs>
                <a:gs pos="100000">
                  <a:schemeClr val="accent3">
                    <a:lumMod val="40000"/>
                    <a:lumOff val="60000"/>
                  </a:schemeClr>
                </a:gs>
              </a:gsLst>
              <a:path path="circle">
                <a:fillToRect l="100000" t="100000"/>
              </a:path>
              <a:tileRect r="-100000" b="-100000"/>
            </a:gradFill>
            <a:ln w="28575" cap="flat">
              <a:noFill/>
              <a:prstDash val="solid"/>
              <a:miter/>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grpSp>
      <p:sp>
        <p:nvSpPr>
          <p:cNvPr id="91" name="Text Placeholder 7">
            <a:extLst>
              <a:ext uri="{FF2B5EF4-FFF2-40B4-BE49-F238E27FC236}">
                <a16:creationId xmlns:a16="http://schemas.microsoft.com/office/drawing/2014/main" id="{3DC73F27-5E1C-274F-DA3B-416BA1621E44}"/>
              </a:ext>
            </a:extLst>
          </p:cNvPr>
          <p:cNvSpPr txBox="1">
            <a:spLocks/>
          </p:cNvSpPr>
          <p:nvPr/>
        </p:nvSpPr>
        <p:spPr>
          <a:xfrm>
            <a:off x="1498599" y="8340082"/>
            <a:ext cx="4572000" cy="1057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Segoe UI Semibold" panose="020B0702040204020203" pitchFamily="34" charset="0"/>
                <a:cs typeface="Segoe UI Semibold" panose="020B0702040204020203" pitchFamily="34" charset="0"/>
              </a:rPr>
              <a:t>Simplified security</a:t>
            </a:r>
          </a:p>
        </p:txBody>
      </p:sp>
      <p:sp>
        <p:nvSpPr>
          <p:cNvPr id="92" name="Text Placeholder 49">
            <a:extLst>
              <a:ext uri="{FF2B5EF4-FFF2-40B4-BE49-F238E27FC236}">
                <a16:creationId xmlns:a16="http://schemas.microsoft.com/office/drawing/2014/main" id="{FFAFB8FF-7112-0A78-DA0B-B71365FC1478}"/>
              </a:ext>
            </a:extLst>
          </p:cNvPr>
          <p:cNvSpPr txBox="1">
            <a:spLocks/>
          </p:cNvSpPr>
          <p:nvPr/>
        </p:nvSpPr>
        <p:spPr>
          <a:xfrm>
            <a:off x="7114433" y="8340082"/>
            <a:ext cx="4572000" cy="1057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Segoe UI Semibold" panose="020B0702040204020203" pitchFamily="34" charset="0"/>
                <a:cs typeface="Segoe UI Semibold" panose="020B0702040204020203" pitchFamily="34" charset="0"/>
              </a:rPr>
              <a:t>Observability &amp; diagnostics</a:t>
            </a:r>
          </a:p>
        </p:txBody>
      </p:sp>
      <p:sp>
        <p:nvSpPr>
          <p:cNvPr id="93" name="Text Placeholder 83">
            <a:extLst>
              <a:ext uri="{FF2B5EF4-FFF2-40B4-BE49-F238E27FC236}">
                <a16:creationId xmlns:a16="http://schemas.microsoft.com/office/drawing/2014/main" id="{783F81B5-5FC0-DA7B-F3AA-CEFC8DBC11FF}"/>
              </a:ext>
            </a:extLst>
          </p:cNvPr>
          <p:cNvSpPr txBox="1">
            <a:spLocks/>
          </p:cNvSpPr>
          <p:nvPr/>
        </p:nvSpPr>
        <p:spPr>
          <a:xfrm>
            <a:off x="12730267" y="8340082"/>
            <a:ext cx="4572000" cy="1057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Segoe UI Semibold" panose="020B0702040204020203" pitchFamily="34" charset="0"/>
                <a:cs typeface="Segoe UI Semibold" panose="020B0702040204020203" pitchFamily="34" charset="0"/>
              </a:rPr>
              <a:t>Performance improvements</a:t>
            </a:r>
          </a:p>
          <a:p>
            <a:pPr marL="0" indent="0" algn="ctr">
              <a:buNone/>
            </a:pP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94" name="Text Placeholder 88">
            <a:extLst>
              <a:ext uri="{FF2B5EF4-FFF2-40B4-BE49-F238E27FC236}">
                <a16:creationId xmlns:a16="http://schemas.microsoft.com/office/drawing/2014/main" id="{01ED9548-0BFC-E1C7-1940-BD56318D34BD}"/>
              </a:ext>
            </a:extLst>
          </p:cNvPr>
          <p:cNvSpPr txBox="1">
            <a:spLocks/>
          </p:cNvSpPr>
          <p:nvPr/>
        </p:nvSpPr>
        <p:spPr>
          <a:xfrm>
            <a:off x="18346101" y="8340082"/>
            <a:ext cx="4572000" cy="1057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bg1"/>
                </a:solidFill>
                <a:latin typeface="Segoe UI Semibold" panose="020B0702040204020203" pitchFamily="34" charset="0"/>
                <a:cs typeface="Segoe UI Semibold" panose="020B0702040204020203" pitchFamily="34" charset="0"/>
              </a:rPr>
              <a:t>Delight developers</a:t>
            </a:r>
          </a:p>
        </p:txBody>
      </p:sp>
    </p:spTree>
    <p:extLst>
      <p:ext uri="{BB962C8B-B14F-4D97-AF65-F5344CB8AC3E}">
        <p14:creationId xmlns:p14="http://schemas.microsoft.com/office/powerpoint/2010/main" val="341897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1FE2B1-8B44-E121-E130-B42B61362DE8}"/>
              </a:ext>
            </a:extLst>
          </p:cNvPr>
          <p:cNvSpPr>
            <a:spLocks noGrp="1"/>
          </p:cNvSpPr>
          <p:nvPr>
            <p:ph type="body" sz="quarter" idx="10"/>
          </p:nvPr>
        </p:nvSpPr>
        <p:spPr/>
        <p:txBody>
          <a:bodyPr/>
          <a:lstStyle/>
          <a:p>
            <a:r>
              <a:rPr lang="en-US" dirty="0"/>
              <a:t>Security simplified</a:t>
            </a:r>
          </a:p>
        </p:txBody>
      </p:sp>
      <p:sp>
        <p:nvSpPr>
          <p:cNvPr id="3" name="Text Placeholder 2">
            <a:extLst>
              <a:ext uri="{FF2B5EF4-FFF2-40B4-BE49-F238E27FC236}">
                <a16:creationId xmlns:a16="http://schemas.microsoft.com/office/drawing/2014/main" id="{7A1B3FC1-9C36-C684-58EE-DCB750158E42}"/>
              </a:ext>
            </a:extLst>
          </p:cNvPr>
          <p:cNvSpPr>
            <a:spLocks noGrp="1"/>
          </p:cNvSpPr>
          <p:nvPr>
            <p:ph type="body" sz="quarter" idx="11"/>
          </p:nvPr>
        </p:nvSpPr>
        <p:spPr>
          <a:xfrm>
            <a:off x="1140565" y="1930400"/>
            <a:ext cx="15169006" cy="939800"/>
          </a:xfrm>
        </p:spPr>
        <p:txBody>
          <a:bodyPr/>
          <a:lstStyle/>
          <a:p>
            <a:r>
              <a:rPr lang="en-US" dirty="0"/>
              <a:t>Passkeys &amp; authentication scaffolding</a:t>
            </a:r>
          </a:p>
        </p:txBody>
      </p:sp>
      <p:sp>
        <p:nvSpPr>
          <p:cNvPr id="4" name="Content Placeholder 3">
            <a:extLst>
              <a:ext uri="{FF2B5EF4-FFF2-40B4-BE49-F238E27FC236}">
                <a16:creationId xmlns:a16="http://schemas.microsoft.com/office/drawing/2014/main" id="{4D370C16-9F5F-BE62-473A-6C56F29A5104}"/>
              </a:ext>
            </a:extLst>
          </p:cNvPr>
          <p:cNvSpPr>
            <a:spLocks noGrp="1"/>
          </p:cNvSpPr>
          <p:nvPr>
            <p:ph sz="quarter" idx="12"/>
          </p:nvPr>
        </p:nvSpPr>
        <p:spPr/>
        <p:txBody>
          <a:bodyPr/>
          <a:lstStyle/>
          <a:p>
            <a:r>
              <a:rPr lang="en-US" dirty="0"/>
              <a:t>Password-less authentication with WebAuthN &amp; Passkeys</a:t>
            </a:r>
          </a:p>
          <a:p>
            <a:r>
              <a:rPr lang="en-US" dirty="0"/>
              <a:t>New scaffolder for Entra ID authentication</a:t>
            </a:r>
          </a:p>
        </p:txBody>
      </p:sp>
      <p:grpSp>
        <p:nvGrpSpPr>
          <p:cNvPr id="11" name="Group 10">
            <a:extLst>
              <a:ext uri="{FF2B5EF4-FFF2-40B4-BE49-F238E27FC236}">
                <a16:creationId xmlns:a16="http://schemas.microsoft.com/office/drawing/2014/main" id="{4830E22E-6400-C10F-4BE4-C7977FADD8CC}"/>
              </a:ext>
            </a:extLst>
          </p:cNvPr>
          <p:cNvGrpSpPr/>
          <p:nvPr/>
        </p:nvGrpSpPr>
        <p:grpSpPr>
          <a:xfrm>
            <a:off x="1567388" y="6192891"/>
            <a:ext cx="10134143" cy="2396472"/>
            <a:chOff x="2621280" y="4490720"/>
            <a:chExt cx="6538837" cy="1503680"/>
          </a:xfrm>
        </p:grpSpPr>
        <p:sp>
          <p:nvSpPr>
            <p:cNvPr id="12" name="Rectangle: Rounded Corners 11">
              <a:extLst>
                <a:ext uri="{FF2B5EF4-FFF2-40B4-BE49-F238E27FC236}">
                  <a16:creationId xmlns:a16="http://schemas.microsoft.com/office/drawing/2014/main" id="{677CDB55-9495-F328-E7E6-5E8000B04347}"/>
                </a:ext>
              </a:extLst>
            </p:cNvPr>
            <p:cNvSpPr/>
            <p:nvPr/>
          </p:nvSpPr>
          <p:spPr bwMode="auto">
            <a:xfrm>
              <a:off x="2621280" y="4490720"/>
              <a:ext cx="6538837" cy="1503680"/>
            </a:xfrm>
            <a:prstGeom prst="roundRect">
              <a:avLst/>
            </a:prstGeom>
            <a:solidFill>
              <a:srgbClr val="0C0C0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47459441-2C03-ED61-B892-48B39BF9B22D}"/>
                </a:ext>
              </a:extLst>
            </p:cNvPr>
            <p:cNvPicPr>
              <a:picLocks noChangeAspect="1"/>
            </p:cNvPicPr>
            <p:nvPr/>
          </p:nvPicPr>
          <p:blipFill>
            <a:blip r:embed="rId3"/>
            <a:srcRect/>
            <a:stretch/>
          </p:blipFill>
          <p:spPr>
            <a:xfrm>
              <a:off x="3254207" y="4625735"/>
              <a:ext cx="4794630" cy="1233649"/>
            </a:xfrm>
            <a:prstGeom prst="rect">
              <a:avLst/>
            </a:prstGeom>
          </p:spPr>
        </p:pic>
      </p:grpSp>
    </p:spTree>
    <p:extLst>
      <p:ext uri="{BB962C8B-B14F-4D97-AF65-F5344CB8AC3E}">
        <p14:creationId xmlns:p14="http://schemas.microsoft.com/office/powerpoint/2010/main" val="97737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44C03-5923-28E0-0780-EE829ACEF7B3}"/>
              </a:ext>
            </a:extLst>
          </p:cNvPr>
          <p:cNvSpPr>
            <a:spLocks noGrp="1"/>
          </p:cNvSpPr>
          <p:nvPr>
            <p:ph type="body" sz="quarter" idx="10"/>
          </p:nvPr>
        </p:nvSpPr>
        <p:spPr/>
        <p:txBody>
          <a:bodyPr/>
          <a:lstStyle/>
          <a:p>
            <a:r>
              <a:rPr lang="en-US" dirty="0"/>
              <a:t>WebAuthN &amp; Passkeys</a:t>
            </a:r>
          </a:p>
        </p:txBody>
      </p:sp>
      <p:sp>
        <p:nvSpPr>
          <p:cNvPr id="3" name="Text Placeholder 2">
            <a:extLst>
              <a:ext uri="{FF2B5EF4-FFF2-40B4-BE49-F238E27FC236}">
                <a16:creationId xmlns:a16="http://schemas.microsoft.com/office/drawing/2014/main" id="{175B8B78-A5BE-209F-63DD-CFFD26EA0DA0}"/>
              </a:ext>
            </a:extLst>
          </p:cNvPr>
          <p:cNvSpPr>
            <a:spLocks noGrp="1"/>
          </p:cNvSpPr>
          <p:nvPr>
            <p:ph type="body" sz="quarter" idx="11"/>
          </p:nvPr>
        </p:nvSpPr>
        <p:spPr>
          <a:xfrm>
            <a:off x="1140564" y="1930400"/>
            <a:ext cx="16233035" cy="939800"/>
          </a:xfrm>
        </p:spPr>
        <p:txBody>
          <a:bodyPr/>
          <a:lstStyle/>
          <a:p>
            <a:r>
              <a:rPr lang="en-US" dirty="0"/>
              <a:t>Goodbye passwords</a:t>
            </a:r>
          </a:p>
        </p:txBody>
      </p:sp>
      <p:sp>
        <p:nvSpPr>
          <p:cNvPr id="4" name="Content Placeholder 3">
            <a:extLst>
              <a:ext uri="{FF2B5EF4-FFF2-40B4-BE49-F238E27FC236}">
                <a16:creationId xmlns:a16="http://schemas.microsoft.com/office/drawing/2014/main" id="{6F273E6F-6FED-E94E-398C-6345CF04E349}"/>
              </a:ext>
            </a:extLst>
          </p:cNvPr>
          <p:cNvSpPr>
            <a:spLocks noGrp="1"/>
          </p:cNvSpPr>
          <p:nvPr>
            <p:ph sz="quarter" idx="12"/>
          </p:nvPr>
        </p:nvSpPr>
        <p:spPr/>
        <p:txBody>
          <a:bodyPr/>
          <a:lstStyle/>
          <a:p>
            <a:r>
              <a:rPr lang="en-US" dirty="0"/>
              <a:t>Blazor templates updated to include Passkeys support</a:t>
            </a:r>
          </a:p>
          <a:p>
            <a:pPr lvl="1"/>
            <a:r>
              <a:rPr lang="en-US" dirty="0"/>
              <a:t>Built on ASP.NET Core Identity</a:t>
            </a:r>
          </a:p>
          <a:p>
            <a:r>
              <a:rPr lang="en-US" dirty="0"/>
              <a:t>Passkeys are cryptographic credentials that replace traditional passwords. </a:t>
            </a:r>
          </a:p>
          <a:p>
            <a:pPr lvl="1">
              <a:spcBef>
                <a:spcPts val="1872"/>
              </a:spcBef>
            </a:pPr>
            <a:r>
              <a:rPr lang="en-US" dirty="0"/>
              <a:t>They are phishing-resistant, easy to use, and secure by design.</a:t>
            </a:r>
          </a:p>
          <a:p>
            <a:pPr>
              <a:spcBef>
                <a:spcPts val="1872"/>
              </a:spcBef>
            </a:pPr>
            <a:r>
              <a:rPr lang="en-US" dirty="0"/>
              <a:t>How Passkeys work:</a:t>
            </a:r>
          </a:p>
          <a:p>
            <a:pPr lvl="1"/>
            <a:r>
              <a:rPr lang="en-US" dirty="0"/>
              <a:t>A passkey consists of a public-private key pair, scoped to a specific account and origin.</a:t>
            </a:r>
          </a:p>
          <a:p>
            <a:pPr lvl="1"/>
            <a:r>
              <a:rPr lang="en-US" dirty="0"/>
              <a:t>The private key is stored in an Authenticator. </a:t>
            </a:r>
          </a:p>
          <a:p>
            <a:pPr lvl="1"/>
            <a:r>
              <a:rPr lang="en-US" dirty="0"/>
              <a:t>The Authenticator requires user verification before allowing authentication</a:t>
            </a:r>
          </a:p>
        </p:txBody>
      </p:sp>
    </p:spTree>
    <p:extLst>
      <p:ext uri="{BB962C8B-B14F-4D97-AF65-F5344CB8AC3E}">
        <p14:creationId xmlns:p14="http://schemas.microsoft.com/office/powerpoint/2010/main" val="344241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72D9F8-A6DA-43BB-A315-D39FB7E8720A}"/>
              </a:ext>
            </a:extLst>
          </p:cNvPr>
          <p:cNvSpPr>
            <a:spLocks noGrp="1"/>
          </p:cNvSpPr>
          <p:nvPr>
            <p:ph type="body" sz="quarter" idx="29"/>
          </p:nvPr>
        </p:nvSpPr>
        <p:spPr/>
        <p:txBody>
          <a:bodyPr/>
          <a:lstStyle/>
          <a:p>
            <a:r>
              <a:rPr lang="en-US" dirty="0"/>
              <a:t>WebAuthN &amp; Passkeys</a:t>
            </a:r>
          </a:p>
        </p:txBody>
      </p:sp>
      <p:sp>
        <p:nvSpPr>
          <p:cNvPr id="3" name="Text Placeholder 2">
            <a:extLst>
              <a:ext uri="{FF2B5EF4-FFF2-40B4-BE49-F238E27FC236}">
                <a16:creationId xmlns:a16="http://schemas.microsoft.com/office/drawing/2014/main" id="{027C2040-A57A-11AC-7500-1E18A003A513}"/>
              </a:ext>
            </a:extLst>
          </p:cNvPr>
          <p:cNvSpPr>
            <a:spLocks noGrp="1"/>
          </p:cNvSpPr>
          <p:nvPr>
            <p:ph type="body" sz="quarter" idx="30"/>
          </p:nvPr>
        </p:nvSpPr>
        <p:spPr/>
        <p:txBody>
          <a:bodyPr/>
          <a:lstStyle/>
          <a:p>
            <a:r>
              <a:rPr lang="en-US" dirty="0"/>
              <a:t>Password-less authentication using WebAuthN &amp; Passkeys with ASP.NET Core Identity &amp; Blazor</a:t>
            </a:r>
          </a:p>
        </p:txBody>
      </p:sp>
      <p:pic>
        <p:nvPicPr>
          <p:cNvPr id="7" name="Picture Placeholder 6">
            <a:extLst>
              <a:ext uri="{FF2B5EF4-FFF2-40B4-BE49-F238E27FC236}">
                <a16:creationId xmlns:a16="http://schemas.microsoft.com/office/drawing/2014/main" id="{A4F9AA96-690B-8A67-7B3D-5A5C4F521ECE}"/>
              </a:ext>
            </a:extLst>
          </p:cNvPr>
          <p:cNvPicPr>
            <a:picLocks noGrp="1" noChangeAspect="1"/>
          </p:cNvPicPr>
          <p:nvPr>
            <p:ph type="pic" sz="quarter" idx="28"/>
          </p:nvPr>
        </p:nvPicPr>
        <p:blipFill>
          <a:blip r:embed="rId3"/>
          <a:srcRect l="203" r="203"/>
          <a:stretch/>
        </p:blipFill>
        <p:spPr/>
      </p:pic>
    </p:spTree>
    <p:extLst>
      <p:ext uri="{BB962C8B-B14F-4D97-AF65-F5344CB8AC3E}">
        <p14:creationId xmlns:p14="http://schemas.microsoft.com/office/powerpoint/2010/main" val="3741732061"/>
      </p:ext>
    </p:extLst>
  </p:cSld>
  <p:clrMapOvr>
    <a:masterClrMapping/>
  </p:clrMapOvr>
</p:sld>
</file>

<file path=ppt/theme/theme1.xml><?xml version="1.0" encoding="utf-8"?>
<a:theme xmlns:a="http://schemas.openxmlformats.org/drawingml/2006/main"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4097</Words>
  <Application>Microsoft Office PowerPoint</Application>
  <PresentationFormat>Custom</PresentationFormat>
  <Paragraphs>346</Paragraphs>
  <Slides>22</Slides>
  <Notes>22</Notes>
  <HiddenSlides>1</HiddenSlides>
  <MMClips>2</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22</vt:i4>
      </vt:variant>
    </vt:vector>
  </HeadingPairs>
  <TitlesOfParts>
    <vt:vector size="45" baseType="lpstr">
      <vt:lpstr>Aptos</vt:lpstr>
      <vt:lpstr>Aptos Display</vt:lpstr>
      <vt:lpstr>Arial</vt:lpstr>
      <vt:lpstr>Calibri</vt:lpstr>
      <vt:lpstr>Consolas</vt:lpstr>
      <vt:lpstr>Open Sans</vt:lpstr>
      <vt:lpstr>Open Sans ExtraBold</vt:lpstr>
      <vt:lpstr>Open Sans Light</vt:lpstr>
      <vt:lpstr>Poppins</vt:lpstr>
      <vt:lpstr>Poppins SemiBold</vt:lpstr>
      <vt:lpstr>Segoe Sans Text</vt:lpstr>
      <vt:lpstr>Segoe UI</vt:lpstr>
      <vt:lpstr>Segoe UI Semibold</vt:lpstr>
      <vt:lpstr>Segoe UI Variable Display</vt:lpstr>
      <vt:lpstr>Segoe UI Variable Display Semib</vt:lpstr>
      <vt:lpstr>Segoe UI Variable Display Semibold</vt:lpstr>
      <vt:lpstr>Segoe UI Variable Text</vt:lpstr>
      <vt:lpstr>Segoe UI Variable Text Light</vt:lpstr>
      <vt:lpstr>Segoe UI Variable Text Semibold</vt:lpstr>
      <vt:lpstr>Segoe UI Variable Text Semiligh</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2026-01-06T21:01:45Z</dcterms:created>
  <dcterms:modified xsi:type="dcterms:W3CDTF">2026-01-06T21:01:57Z</dcterms:modified>
</cp:coreProperties>
</file>